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83" r:id="rId7"/>
    <p:sldId id="284" r:id="rId8"/>
    <p:sldId id="290" r:id="rId9"/>
    <p:sldId id="289" r:id="rId10"/>
    <p:sldId id="288" r:id="rId11"/>
    <p:sldId id="287" r:id="rId12"/>
    <p:sldId id="286" r:id="rId13"/>
    <p:sldId id="285" r:id="rId14"/>
    <p:sldId id="291" r:id="rId15"/>
    <p:sldId id="28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72" y="4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0F7738D-E36C-49D6-90FA-4112B89D902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2444004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7738D-E36C-49D6-90FA-4112B89D902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927233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7738D-E36C-49D6-90FA-4112B89D902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969710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7738D-E36C-49D6-90FA-4112B89D902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431332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F7738D-E36C-49D6-90FA-4112B89D902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56551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F7738D-E36C-49D6-90FA-4112B89D9024}"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270617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F7738D-E36C-49D6-90FA-4112B89D9024}" type="datetimeFigureOut">
              <a:rPr lang="en-US" smtClean="0"/>
              <a:t>7/29/2020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384278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F7738D-E36C-49D6-90FA-4112B89D9024}" type="datetimeFigureOut">
              <a:rPr lang="en-US" smtClean="0"/>
              <a:t>7/29/2020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64861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7738D-E36C-49D6-90FA-4112B89D9024}" type="datetimeFigureOut">
              <a:rPr lang="en-US" smtClean="0"/>
              <a:t>7/29/2020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125402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F7738D-E36C-49D6-90FA-4112B89D9024}"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272079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F7738D-E36C-49D6-90FA-4112B89D9024}"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383953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7738D-E36C-49D6-90FA-4112B89D9024}" type="datetimeFigureOut">
              <a:rPr lang="en-US" smtClean="0"/>
              <a:t>7/29/2020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9E962-B0BD-439D-8912-3B1586F06C26}" type="slidenum">
              <a:rPr lang="en-US" smtClean="0"/>
              <a:t>‹#›</a:t>
            </a:fld>
            <a:endParaRPr lang="en-US"/>
          </a:p>
        </p:txBody>
      </p:sp>
    </p:spTree>
    <p:extLst>
      <p:ext uri="{BB962C8B-B14F-4D97-AF65-F5344CB8AC3E}">
        <p14:creationId xmlns:p14="http://schemas.microsoft.com/office/powerpoint/2010/main" val="1848898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rspencer@calstatela.edu"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mailto:eargumaniz@calstatela.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uascalstatela.cayuse424.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8" y="2035647"/>
            <a:ext cx="9144000" cy="299113"/>
          </a:xfrm>
        </p:spPr>
        <p:txBody>
          <a:bodyPr>
            <a:noAutofit/>
          </a:bodyPr>
          <a:lstStyle/>
          <a:p>
            <a:r>
              <a:rPr lang="en-US" sz="2500" dirty="0">
                <a:latin typeface="Times New Roman" panose="02020603050405020304" pitchFamily="18" charset="0"/>
                <a:cs typeface="Times New Roman" panose="02020603050405020304" pitchFamily="18" charset="0"/>
              </a:rPr>
              <a:t>Office Sponsored Programs (OSP)</a:t>
            </a:r>
            <a:br>
              <a:rPr lang="en-US" sz="2500" dirty="0">
                <a:latin typeface="Times New Roman" panose="02020603050405020304" pitchFamily="18" charset="0"/>
                <a:cs typeface="Times New Roman" panose="02020603050405020304" pitchFamily="18" charset="0"/>
              </a:rPr>
            </a:br>
            <a:r>
              <a:rPr lang="en-US" sz="2500" dirty="0">
                <a:latin typeface="Times New Roman" panose="02020603050405020304" pitchFamily="18" charset="0"/>
                <a:cs typeface="Times New Roman" panose="02020603050405020304" pitchFamily="18" charset="0"/>
              </a:rPr>
              <a:t>Pre-Award Administration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5444" y="3366225"/>
            <a:ext cx="5761110" cy="1106450"/>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6" name="Rectangle 5"/>
          <p:cNvSpPr/>
          <p:nvPr/>
        </p:nvSpPr>
        <p:spPr>
          <a:xfrm>
            <a:off x="2941320" y="2334760"/>
            <a:ext cx="6564405" cy="646331"/>
          </a:xfrm>
          <a:prstGeom prst="rect">
            <a:avLst/>
          </a:prstGeom>
        </p:spPr>
        <p:txBody>
          <a:bodyPr wrap="square">
            <a:spAutoFit/>
          </a:bodyPr>
          <a:lstStyle/>
          <a:p>
            <a:pPr algn="ctr"/>
            <a:r>
              <a:rPr lang="en-US" dirty="0">
                <a:latin typeface="Times New Roman" panose="02020603050405020304" pitchFamily="18" charset="0"/>
                <a:cs typeface="Times New Roman" panose="02020603050405020304" pitchFamily="18" charset="0"/>
              </a:rPr>
              <a:t>Cayuse SP Instructions for Review of Proposals by Deans, Directors, and </a:t>
            </a:r>
            <a:r>
              <a:rPr lang="en-US">
                <a:latin typeface="Times New Roman" panose="02020603050405020304" pitchFamily="18" charset="0"/>
                <a:cs typeface="Times New Roman" panose="02020603050405020304" pitchFamily="18" charset="0"/>
              </a:rPr>
              <a:t>Department Chairs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7415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3" name="TextBox 2"/>
          <p:cNvSpPr txBox="1"/>
          <p:nvPr/>
        </p:nvSpPr>
        <p:spPr>
          <a:xfrm>
            <a:off x="990898" y="975757"/>
            <a:ext cx="10651383"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Reviewing an Approval Form</a:t>
            </a:r>
          </a:p>
        </p:txBody>
      </p:sp>
      <p:pic>
        <p:nvPicPr>
          <p:cNvPr id="2" name="Picture 1"/>
          <p:cNvPicPr>
            <a:picLocks noChangeAspect="1"/>
          </p:cNvPicPr>
          <p:nvPr/>
        </p:nvPicPr>
        <p:blipFill>
          <a:blip r:embed="rId3"/>
          <a:stretch>
            <a:fillRect/>
          </a:stretch>
        </p:blipFill>
        <p:spPr>
          <a:xfrm>
            <a:off x="990898" y="1995920"/>
            <a:ext cx="3676650" cy="2533650"/>
          </a:xfrm>
          <a:prstGeom prst="rect">
            <a:avLst/>
          </a:prstGeom>
        </p:spPr>
      </p:pic>
      <p:sp>
        <p:nvSpPr>
          <p:cNvPr id="5" name="Rectangle 4"/>
          <p:cNvSpPr/>
          <p:nvPr/>
        </p:nvSpPr>
        <p:spPr>
          <a:xfrm>
            <a:off x="841520" y="4857235"/>
            <a:ext cx="6096000" cy="646331"/>
          </a:xfrm>
          <a:prstGeom prst="rect">
            <a:avLst/>
          </a:prstGeom>
        </p:spPr>
        <p:txBody>
          <a:bodyPr>
            <a:spAutoFit/>
          </a:bodyPr>
          <a:lstStyle/>
          <a:p>
            <a:r>
              <a:rPr lang="en-US" dirty="0">
                <a:latin typeface="Times New Roman" panose="02020603050405020304" pitchFamily="18" charset="0"/>
                <a:cs typeface="Times New Roman" panose="02020603050405020304" pitchFamily="18" charset="0"/>
              </a:rPr>
              <a:t>You can also review the Approval Form by clicking </a:t>
            </a:r>
            <a:r>
              <a:rPr lang="en-US" b="1" dirty="0">
                <a:latin typeface="Times New Roman" panose="02020603050405020304" pitchFamily="18" charset="0"/>
                <a:cs typeface="Times New Roman" panose="02020603050405020304" pitchFamily="18" charset="0"/>
              </a:rPr>
              <a:t>View IPF</a:t>
            </a:r>
            <a:r>
              <a:rPr lang="en-US" dirty="0">
                <a:latin typeface="Times New Roman" panose="02020603050405020304" pitchFamily="18" charset="0"/>
                <a:cs typeface="Times New Roman" panose="02020603050405020304" pitchFamily="18" charset="0"/>
              </a:rPr>
              <a:t> on the proposal routing screen.</a:t>
            </a:r>
          </a:p>
        </p:txBody>
      </p:sp>
      <p:sp>
        <p:nvSpPr>
          <p:cNvPr id="6" name="Right Arrow 5"/>
          <p:cNvSpPr/>
          <p:nvPr/>
        </p:nvSpPr>
        <p:spPr>
          <a:xfrm rot="18178088">
            <a:off x="817037" y="4046953"/>
            <a:ext cx="520524"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816926" y="2100746"/>
            <a:ext cx="6825355"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You can review the Approval Form by clicking on the PDF icon or proposal number.</a:t>
            </a:r>
          </a:p>
        </p:txBody>
      </p:sp>
      <p:sp>
        <p:nvSpPr>
          <p:cNvPr id="8" name="Right Arrow 7"/>
          <p:cNvSpPr/>
          <p:nvPr/>
        </p:nvSpPr>
        <p:spPr>
          <a:xfrm rot="10800000">
            <a:off x="3458365" y="2423911"/>
            <a:ext cx="831001"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6888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3" name="Picture 2"/>
          <p:cNvPicPr>
            <a:picLocks noChangeAspect="1"/>
          </p:cNvPicPr>
          <p:nvPr/>
        </p:nvPicPr>
        <p:blipFill>
          <a:blip r:embed="rId3"/>
          <a:stretch>
            <a:fillRect/>
          </a:stretch>
        </p:blipFill>
        <p:spPr>
          <a:xfrm>
            <a:off x="990898" y="1444981"/>
            <a:ext cx="2247899" cy="5155464"/>
          </a:xfrm>
          <a:prstGeom prst="rect">
            <a:avLst/>
          </a:prstGeom>
        </p:spPr>
      </p:pic>
      <p:sp>
        <p:nvSpPr>
          <p:cNvPr id="6" name="TextBox 5"/>
          <p:cNvSpPr txBox="1"/>
          <p:nvPr/>
        </p:nvSpPr>
        <p:spPr>
          <a:xfrm>
            <a:off x="3517967" y="3186943"/>
            <a:ext cx="8128163"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When viewing the Approval Form, you can use the left-hand menu to toggle between each section and view its contents.</a:t>
            </a:r>
          </a:p>
        </p:txBody>
      </p:sp>
    </p:spTree>
    <p:extLst>
      <p:ext uri="{BB962C8B-B14F-4D97-AF65-F5344CB8AC3E}">
        <p14:creationId xmlns:p14="http://schemas.microsoft.com/office/powerpoint/2010/main" val="4090750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2" name="Picture 1"/>
          <p:cNvPicPr>
            <a:picLocks noChangeAspect="1"/>
          </p:cNvPicPr>
          <p:nvPr/>
        </p:nvPicPr>
        <p:blipFill>
          <a:blip r:embed="rId3"/>
          <a:stretch>
            <a:fillRect/>
          </a:stretch>
        </p:blipFill>
        <p:spPr>
          <a:xfrm>
            <a:off x="990898" y="2276176"/>
            <a:ext cx="3810000" cy="2390775"/>
          </a:xfrm>
          <a:prstGeom prst="rect">
            <a:avLst/>
          </a:prstGeom>
        </p:spPr>
      </p:pic>
      <p:pic>
        <p:nvPicPr>
          <p:cNvPr id="3" name="Picture 2"/>
          <p:cNvPicPr>
            <a:picLocks noChangeAspect="1"/>
          </p:cNvPicPr>
          <p:nvPr/>
        </p:nvPicPr>
        <p:blipFill>
          <a:blip r:embed="rId4"/>
          <a:stretch>
            <a:fillRect/>
          </a:stretch>
        </p:blipFill>
        <p:spPr>
          <a:xfrm>
            <a:off x="8718924" y="975757"/>
            <a:ext cx="2085975" cy="5353050"/>
          </a:xfrm>
          <a:prstGeom prst="rect">
            <a:avLst/>
          </a:prstGeom>
        </p:spPr>
      </p:pic>
      <p:sp>
        <p:nvSpPr>
          <p:cNvPr id="5" name="TextBox 4"/>
          <p:cNvSpPr txBox="1"/>
          <p:nvPr/>
        </p:nvSpPr>
        <p:spPr>
          <a:xfrm>
            <a:off x="990898" y="975757"/>
            <a:ext cx="10651383"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Authorizing or Rejecting an Approval Form</a:t>
            </a:r>
          </a:p>
        </p:txBody>
      </p:sp>
      <p:sp>
        <p:nvSpPr>
          <p:cNvPr id="6" name="Rectangle 5"/>
          <p:cNvSpPr/>
          <p:nvPr/>
        </p:nvSpPr>
        <p:spPr>
          <a:xfrm>
            <a:off x="5178827" y="3005951"/>
            <a:ext cx="3333405" cy="646331"/>
          </a:xfrm>
          <a:prstGeom prst="rect">
            <a:avLst/>
          </a:prstGeom>
        </p:spPr>
        <p:txBody>
          <a:bodyPr wrap="square">
            <a:spAutoFit/>
          </a:bodyPr>
          <a:lstStyle/>
          <a:p>
            <a:r>
              <a:rPr lang="en-US" dirty="0"/>
              <a:t>After review, click </a:t>
            </a:r>
            <a:r>
              <a:rPr lang="en-US" b="1" dirty="0"/>
              <a:t>Authorize Proposal </a:t>
            </a:r>
            <a:r>
              <a:rPr lang="en-US" dirty="0"/>
              <a:t>or </a:t>
            </a:r>
            <a:r>
              <a:rPr lang="en-US" b="1" dirty="0"/>
              <a:t>Reject Proposal</a:t>
            </a:r>
            <a:r>
              <a:rPr lang="en-US" dirty="0"/>
              <a:t>.</a:t>
            </a:r>
          </a:p>
        </p:txBody>
      </p:sp>
      <p:sp>
        <p:nvSpPr>
          <p:cNvPr id="7" name="Right Arrow 6"/>
          <p:cNvSpPr/>
          <p:nvPr/>
        </p:nvSpPr>
        <p:spPr>
          <a:xfrm rot="10800000">
            <a:off x="4763326" y="3945140"/>
            <a:ext cx="831001"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177041">
            <a:off x="8096730" y="5543943"/>
            <a:ext cx="831001"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3077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2" name="Picture 1"/>
          <p:cNvPicPr>
            <a:picLocks noChangeAspect="1"/>
          </p:cNvPicPr>
          <p:nvPr/>
        </p:nvPicPr>
        <p:blipFill>
          <a:blip r:embed="rId3"/>
          <a:stretch>
            <a:fillRect/>
          </a:stretch>
        </p:blipFill>
        <p:spPr>
          <a:xfrm>
            <a:off x="990898" y="1376084"/>
            <a:ext cx="10515302" cy="3505200"/>
          </a:xfrm>
          <a:prstGeom prst="rect">
            <a:avLst/>
          </a:prstGeom>
        </p:spPr>
      </p:pic>
      <p:sp>
        <p:nvSpPr>
          <p:cNvPr id="6" name="TextBox 5"/>
          <p:cNvSpPr txBox="1"/>
          <p:nvPr/>
        </p:nvSpPr>
        <p:spPr>
          <a:xfrm>
            <a:off x="990898" y="4985920"/>
            <a:ext cx="10515302" cy="1477328"/>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Enter any comments you have regarding the Approval Form. Your comments will be visible to the Research Team, proposal reviewers, and the UAS Office Sponsored Programs (OSP), Pre-Award Administration.</a:t>
            </a:r>
          </a:p>
          <a:p>
            <a:r>
              <a:rPr lang="en-US" dirty="0">
                <a:latin typeface="Times New Roman" panose="02020603050405020304" pitchFamily="18" charset="0"/>
                <a:cs typeface="Times New Roman" panose="02020603050405020304" pitchFamily="18" charset="0"/>
              </a:rPr>
              <a:t>Click Submit Authorization to acknowledge the authorization statement. </a:t>
            </a:r>
          </a:p>
          <a:p>
            <a:r>
              <a:rPr lang="en-US" dirty="0">
                <a:latin typeface="Times New Roman" panose="02020603050405020304" pitchFamily="18" charset="0"/>
                <a:cs typeface="Times New Roman" panose="02020603050405020304" pitchFamily="18" charset="0"/>
              </a:rPr>
              <a:t>If you authorize the Approval Form, the next Approver will receive an email notifying them that they need to review the Approval Form.</a:t>
            </a:r>
          </a:p>
        </p:txBody>
      </p:sp>
      <p:sp>
        <p:nvSpPr>
          <p:cNvPr id="7" name="Right Arrow 6"/>
          <p:cNvSpPr/>
          <p:nvPr/>
        </p:nvSpPr>
        <p:spPr>
          <a:xfrm rot="16200000">
            <a:off x="1546303" y="4458197"/>
            <a:ext cx="831001"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5357824" y="4570419"/>
            <a:ext cx="831001"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90898" y="975757"/>
            <a:ext cx="10651383"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Authorizing an Approval Form</a:t>
            </a:r>
          </a:p>
        </p:txBody>
      </p:sp>
    </p:spTree>
    <p:extLst>
      <p:ext uri="{BB962C8B-B14F-4D97-AF65-F5344CB8AC3E}">
        <p14:creationId xmlns:p14="http://schemas.microsoft.com/office/powerpoint/2010/main" val="2905203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6" name="TextBox 5"/>
          <p:cNvSpPr txBox="1"/>
          <p:nvPr/>
        </p:nvSpPr>
        <p:spPr>
          <a:xfrm>
            <a:off x="990897" y="4095431"/>
            <a:ext cx="10692813" cy="1200329"/>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Enter any comments you have regarding the Approval Form. Your comments will be visible to the Research Team, proposal reviewers, and the UAS Office Sponsored Programs (OSP), Pre-Award Administration.</a:t>
            </a:r>
          </a:p>
          <a:p>
            <a:r>
              <a:rPr lang="en-US" dirty="0">
                <a:latin typeface="Times New Roman" panose="02020603050405020304" pitchFamily="18" charset="0"/>
                <a:cs typeface="Times New Roman" panose="02020603050405020304" pitchFamily="18" charset="0"/>
              </a:rPr>
              <a:t>Click Submit Rejection to acknowledge the authorization statement. When you reject an Approval Form, it receives the status Reopened, and the Research team and creator will be able to edit it and resubmit it for routing.</a:t>
            </a:r>
          </a:p>
        </p:txBody>
      </p:sp>
      <p:pic>
        <p:nvPicPr>
          <p:cNvPr id="3" name="Picture 2"/>
          <p:cNvPicPr>
            <a:picLocks noChangeAspect="1"/>
          </p:cNvPicPr>
          <p:nvPr/>
        </p:nvPicPr>
        <p:blipFill>
          <a:blip r:embed="rId3"/>
          <a:stretch>
            <a:fillRect/>
          </a:stretch>
        </p:blipFill>
        <p:spPr>
          <a:xfrm>
            <a:off x="990898" y="1308691"/>
            <a:ext cx="10692813" cy="2562225"/>
          </a:xfrm>
          <a:prstGeom prst="rect">
            <a:avLst/>
          </a:prstGeom>
        </p:spPr>
      </p:pic>
      <p:sp>
        <p:nvSpPr>
          <p:cNvPr id="9" name="Right Arrow 8"/>
          <p:cNvSpPr/>
          <p:nvPr/>
        </p:nvSpPr>
        <p:spPr>
          <a:xfrm rot="16200000">
            <a:off x="2352638" y="3306796"/>
            <a:ext cx="831001"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7652137" y="3525351"/>
            <a:ext cx="831001"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90898" y="975757"/>
            <a:ext cx="10651383"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Rejecting an Approval Form</a:t>
            </a:r>
          </a:p>
        </p:txBody>
      </p:sp>
    </p:spTree>
    <p:extLst>
      <p:ext uri="{BB962C8B-B14F-4D97-AF65-F5344CB8AC3E}">
        <p14:creationId xmlns:p14="http://schemas.microsoft.com/office/powerpoint/2010/main" val="2187994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TextBox 4"/>
          <p:cNvSpPr txBox="1"/>
          <p:nvPr/>
        </p:nvSpPr>
        <p:spPr>
          <a:xfrm>
            <a:off x="987829" y="2690336"/>
            <a:ext cx="10216341" cy="1477328"/>
          </a:xfrm>
          <a:prstGeom prst="rect">
            <a:avLst/>
          </a:prstGeom>
          <a:noFill/>
          <a:ln w="41275" cap="rnd" cmpd="sng">
            <a:solidFill>
              <a:schemeClr val="tx1"/>
            </a:solidFill>
          </a:ln>
        </p:spPr>
        <p:txBody>
          <a:bodyPr wrap="square" rtlCol="0">
            <a:spAutoFit/>
          </a:bodyPr>
          <a:lstStyle/>
          <a:p>
            <a:r>
              <a:rPr lang="en-US" b="1" dirty="0"/>
              <a:t>Please remember to contact the UAS Office Sponsored Programs (OSP) Pre-Award Administration at any time if you need assistance.  </a:t>
            </a:r>
          </a:p>
          <a:p>
            <a:endParaRPr lang="en-US" b="1" dirty="0"/>
          </a:p>
          <a:p>
            <a:r>
              <a:rPr lang="en-US" b="1" dirty="0"/>
              <a:t>Rowynn Spencer, Senior Pre-Award Grant &amp; Contract Analyst, ext. 3-3824, </a:t>
            </a:r>
            <a:r>
              <a:rPr lang="en-US" u="sng" dirty="0">
                <a:hlinkClick r:id="rId3"/>
              </a:rPr>
              <a:t>rspencer@calstatela.edu</a:t>
            </a:r>
            <a:endParaRPr lang="en-US" b="1" dirty="0">
              <a:solidFill>
                <a:srgbClr val="C00000"/>
              </a:solidFill>
            </a:endParaRPr>
          </a:p>
          <a:p>
            <a:pPr algn="ctr"/>
            <a:r>
              <a:rPr lang="en-US" b="1" dirty="0"/>
              <a:t>Ernesto Argumaniz, Corporate Contracts Manager, ext. 3-6027, </a:t>
            </a:r>
            <a:r>
              <a:rPr lang="en-US" u="sng" dirty="0">
                <a:hlinkClick r:id="rId4"/>
              </a:rPr>
              <a:t>eargumaniz@calstatela.edu</a:t>
            </a:r>
            <a:endParaRPr lang="en-US" b="1" dirty="0"/>
          </a:p>
        </p:txBody>
      </p:sp>
    </p:spTree>
    <p:extLst>
      <p:ext uri="{BB962C8B-B14F-4D97-AF65-F5344CB8AC3E}">
        <p14:creationId xmlns:p14="http://schemas.microsoft.com/office/powerpoint/2010/main" val="1985986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1320" y="1053474"/>
            <a:ext cx="5595330" cy="1077218"/>
          </a:xfrm>
          <a:prstGeom prst="rect">
            <a:avLst/>
          </a:prstGeom>
          <a:ln w="12700">
            <a:solidFill>
              <a:schemeClr val="tx1"/>
            </a:solidFill>
          </a:ln>
        </p:spPr>
        <p:txBody>
          <a:bodyPr wrap="square">
            <a:spAutoFit/>
          </a:bodyPr>
          <a:lstStyle/>
          <a:p>
            <a:pPr>
              <a:spcAft>
                <a:spcPts val="1200"/>
              </a:spcAft>
            </a:pPr>
            <a:r>
              <a:rPr lang="en-US" b="1" dirty="0">
                <a:latin typeface="Times New Roman" panose="02020603050405020304" pitchFamily="18" charset="0"/>
                <a:cs typeface="Times New Roman" panose="02020603050405020304" pitchFamily="18" charset="0"/>
              </a:rPr>
              <a:t>Cayuse Login:   </a:t>
            </a:r>
            <a:r>
              <a:rPr lang="en-US" b="1" u="sng" dirty="0">
                <a:latin typeface="Times New Roman" panose="02020603050405020304" pitchFamily="18" charset="0"/>
                <a:cs typeface="Times New Roman" panose="02020603050405020304" pitchFamily="18" charset="0"/>
                <a:hlinkClick r:id="rId2"/>
              </a:rPr>
              <a:t>https://uascalstatela.cayuse424.com/</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Username:</a:t>
            </a:r>
            <a:r>
              <a:rPr lang="en-US" dirty="0">
                <a:latin typeface="Times New Roman" panose="02020603050405020304" pitchFamily="18" charset="0"/>
                <a:cs typeface="Times New Roman" panose="02020603050405020304" pitchFamily="18" charset="0"/>
              </a:rPr>
              <a:t>   Your Cal State LA ID  (</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LastName123)</a:t>
            </a:r>
          </a:p>
          <a:p>
            <a:r>
              <a:rPr lang="en-US" b="1" dirty="0">
                <a:latin typeface="Times New Roman" panose="02020603050405020304" pitchFamily="18" charset="0"/>
                <a:cs typeface="Times New Roman" panose="02020603050405020304" pitchFamily="18" charset="0"/>
              </a:rPr>
              <a:t>Password:</a:t>
            </a:r>
            <a:r>
              <a:rPr lang="en-US" dirty="0">
                <a:latin typeface="Times New Roman" panose="02020603050405020304" pitchFamily="18" charset="0"/>
                <a:cs typeface="Times New Roman" panose="02020603050405020304" pitchFamily="18" charset="0"/>
              </a:rPr>
              <a:t>    Your single sign-on Cal State LA password</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6" name="Picture 5"/>
          <p:cNvPicPr>
            <a:picLocks noChangeAspect="1"/>
          </p:cNvPicPr>
          <p:nvPr/>
        </p:nvPicPr>
        <p:blipFill>
          <a:blip r:embed="rId4"/>
          <a:stretch>
            <a:fillRect/>
          </a:stretch>
        </p:blipFill>
        <p:spPr>
          <a:xfrm>
            <a:off x="4180348" y="2308301"/>
            <a:ext cx="3117273" cy="3776749"/>
          </a:xfrm>
          <a:prstGeom prst="rect">
            <a:avLst/>
          </a:prstGeom>
        </p:spPr>
      </p:pic>
    </p:spTree>
    <p:extLst>
      <p:ext uri="{BB962C8B-B14F-4D97-AF65-F5344CB8AC3E}">
        <p14:creationId xmlns:p14="http://schemas.microsoft.com/office/powerpoint/2010/main" val="1424645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93799" y="875865"/>
            <a:ext cx="9668933" cy="5560916"/>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Tree>
    <p:extLst>
      <p:ext uri="{BB962C8B-B14F-4D97-AF65-F5344CB8AC3E}">
        <p14:creationId xmlns:p14="http://schemas.microsoft.com/office/powerpoint/2010/main" val="2614228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5" name="Picture 4"/>
          <p:cNvPicPr>
            <a:picLocks noChangeAspect="1"/>
          </p:cNvPicPr>
          <p:nvPr/>
        </p:nvPicPr>
        <p:blipFill>
          <a:blip r:embed="rId3"/>
          <a:stretch>
            <a:fillRect/>
          </a:stretch>
        </p:blipFill>
        <p:spPr>
          <a:xfrm>
            <a:off x="3602614" y="1404590"/>
            <a:ext cx="4238625" cy="4314825"/>
          </a:xfrm>
          <a:prstGeom prst="rect">
            <a:avLst/>
          </a:prstGeom>
        </p:spPr>
      </p:pic>
      <p:sp>
        <p:nvSpPr>
          <p:cNvPr id="6" name="Right Arrow 5"/>
          <p:cNvSpPr/>
          <p:nvPr/>
        </p:nvSpPr>
        <p:spPr>
          <a:xfrm>
            <a:off x="3025833" y="3702071"/>
            <a:ext cx="978408" cy="1882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80902" y="3399905"/>
            <a:ext cx="1986121" cy="923330"/>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Click the</a:t>
            </a:r>
          </a:p>
          <a:p>
            <a:r>
              <a:rPr lang="en-US" dirty="0">
                <a:latin typeface="Times New Roman" panose="02020603050405020304" pitchFamily="18" charset="0"/>
                <a:cs typeface="Times New Roman" panose="02020603050405020304" pitchFamily="18" charset="0"/>
              </a:rPr>
              <a:t>Sponsored Projects</a:t>
            </a:r>
          </a:p>
          <a:p>
            <a:r>
              <a:rPr lang="en-US" dirty="0">
                <a:latin typeface="Times New Roman" panose="02020603050405020304" pitchFamily="18" charset="0"/>
                <a:cs typeface="Times New Roman" panose="02020603050405020304" pitchFamily="18" charset="0"/>
              </a:rPr>
              <a:t>link</a:t>
            </a:r>
          </a:p>
        </p:txBody>
      </p:sp>
    </p:spTree>
    <p:extLst>
      <p:ext uri="{BB962C8B-B14F-4D97-AF65-F5344CB8AC3E}">
        <p14:creationId xmlns:p14="http://schemas.microsoft.com/office/powerpoint/2010/main" val="4241810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6" name="Picture 5"/>
          <p:cNvPicPr>
            <a:picLocks noChangeAspect="1"/>
          </p:cNvPicPr>
          <p:nvPr/>
        </p:nvPicPr>
        <p:blipFill>
          <a:blip r:embed="rId3"/>
          <a:stretch>
            <a:fillRect/>
          </a:stretch>
        </p:blipFill>
        <p:spPr>
          <a:xfrm>
            <a:off x="990899" y="1998979"/>
            <a:ext cx="10651383" cy="4709392"/>
          </a:xfrm>
          <a:prstGeom prst="rect">
            <a:avLst/>
          </a:prstGeom>
        </p:spPr>
      </p:pic>
      <p:sp>
        <p:nvSpPr>
          <p:cNvPr id="7" name="TextBox 6"/>
          <p:cNvSpPr txBox="1"/>
          <p:nvPr/>
        </p:nvSpPr>
        <p:spPr>
          <a:xfrm>
            <a:off x="990898" y="975757"/>
            <a:ext cx="10651383" cy="923330"/>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When an Approval Form is submitted, it will be routed through a chain of approvers before the proposal is submitted to the sponsor. If you are an IPF approver and your unit is in an Approval Form's routing chain, you will need to approve the Approval Form before it can progress further through the chain.</a:t>
            </a:r>
          </a:p>
        </p:txBody>
      </p:sp>
      <p:sp>
        <p:nvSpPr>
          <p:cNvPr id="2" name="Right Arrow 1"/>
          <p:cNvSpPr/>
          <p:nvPr/>
        </p:nvSpPr>
        <p:spPr>
          <a:xfrm>
            <a:off x="707442" y="4497186"/>
            <a:ext cx="404830"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9211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6" name="TextBox 5"/>
          <p:cNvSpPr txBox="1"/>
          <p:nvPr/>
        </p:nvSpPr>
        <p:spPr>
          <a:xfrm>
            <a:off x="990898" y="975757"/>
            <a:ext cx="10651383"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Reviewing an Approval Form</a:t>
            </a:r>
          </a:p>
        </p:txBody>
      </p:sp>
      <p:pic>
        <p:nvPicPr>
          <p:cNvPr id="3" name="Picture 2"/>
          <p:cNvPicPr>
            <a:picLocks noChangeAspect="1"/>
          </p:cNvPicPr>
          <p:nvPr/>
        </p:nvPicPr>
        <p:blipFill>
          <a:blip r:embed="rId3"/>
          <a:stretch>
            <a:fillRect/>
          </a:stretch>
        </p:blipFill>
        <p:spPr>
          <a:xfrm>
            <a:off x="1098666" y="1919806"/>
            <a:ext cx="1981200" cy="3533775"/>
          </a:xfrm>
          <a:prstGeom prst="rect">
            <a:avLst/>
          </a:prstGeom>
        </p:spPr>
      </p:pic>
      <p:sp>
        <p:nvSpPr>
          <p:cNvPr id="5" name="Rectangle 4"/>
          <p:cNvSpPr/>
          <p:nvPr/>
        </p:nvSpPr>
        <p:spPr>
          <a:xfrm>
            <a:off x="3804458" y="3225028"/>
            <a:ext cx="7692044" cy="92333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If you have submissions to approve, you will see a number next to </a:t>
            </a:r>
            <a:r>
              <a:rPr lang="en-US" b="1" dirty="0">
                <a:latin typeface="Times New Roman" panose="02020603050405020304" pitchFamily="18" charset="0"/>
                <a:cs typeface="Times New Roman" panose="02020603050405020304" pitchFamily="18" charset="0"/>
              </a:rPr>
              <a:t>Unit Approval Inbox</a:t>
            </a:r>
            <a:r>
              <a:rPr lang="en-US" dirty="0">
                <a:latin typeface="Times New Roman" panose="02020603050405020304" pitchFamily="18" charset="0"/>
                <a:cs typeface="Times New Roman" panose="02020603050405020304" pitchFamily="18" charset="0"/>
              </a:rPr>
              <a:t>. Click on your </a:t>
            </a:r>
            <a:r>
              <a:rPr lang="en-US" b="1" dirty="0">
                <a:latin typeface="Times New Roman" panose="02020603050405020304" pitchFamily="18" charset="0"/>
                <a:cs typeface="Times New Roman" panose="02020603050405020304" pitchFamily="18" charset="0"/>
              </a:rPr>
              <a:t>Unit Approval Inbox</a:t>
            </a:r>
            <a:r>
              <a:rPr lang="en-US" dirty="0">
                <a:latin typeface="Times New Roman" panose="02020603050405020304" pitchFamily="18" charset="0"/>
                <a:cs typeface="Times New Roman" panose="02020603050405020304" pitchFamily="18" charset="0"/>
              </a:rPr>
              <a:t>. You will also be notified via email when an Approval Form is in need of approval.</a:t>
            </a:r>
          </a:p>
        </p:txBody>
      </p:sp>
      <p:sp>
        <p:nvSpPr>
          <p:cNvPr id="10" name="Right Arrow 9"/>
          <p:cNvSpPr/>
          <p:nvPr/>
        </p:nvSpPr>
        <p:spPr>
          <a:xfrm rot="10800000">
            <a:off x="2785040" y="4347557"/>
            <a:ext cx="404830"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3852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TextBox 4"/>
          <p:cNvSpPr txBox="1"/>
          <p:nvPr/>
        </p:nvSpPr>
        <p:spPr>
          <a:xfrm>
            <a:off x="990898" y="975757"/>
            <a:ext cx="10651383"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Beneath the To Be Authorized tab, you will see a list of Approval Forms in need of approval. Click on the proposal number to visit the routing status page.</a:t>
            </a:r>
          </a:p>
        </p:txBody>
      </p:sp>
      <p:pic>
        <p:nvPicPr>
          <p:cNvPr id="7" name="Picture 6"/>
          <p:cNvPicPr>
            <a:picLocks noChangeAspect="1"/>
          </p:cNvPicPr>
          <p:nvPr/>
        </p:nvPicPr>
        <p:blipFill>
          <a:blip r:embed="rId3"/>
          <a:stretch>
            <a:fillRect/>
          </a:stretch>
        </p:blipFill>
        <p:spPr>
          <a:xfrm>
            <a:off x="990898" y="1988300"/>
            <a:ext cx="9010650" cy="2914650"/>
          </a:xfrm>
          <a:prstGeom prst="rect">
            <a:avLst/>
          </a:prstGeom>
        </p:spPr>
      </p:pic>
      <p:sp>
        <p:nvSpPr>
          <p:cNvPr id="8" name="Right Arrow 7"/>
          <p:cNvSpPr/>
          <p:nvPr/>
        </p:nvSpPr>
        <p:spPr>
          <a:xfrm rot="15071493">
            <a:off x="1529370" y="4561618"/>
            <a:ext cx="526698"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8036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3" name="TextBox 2"/>
          <p:cNvSpPr txBox="1"/>
          <p:nvPr/>
        </p:nvSpPr>
        <p:spPr>
          <a:xfrm>
            <a:off x="990898" y="975757"/>
            <a:ext cx="10651383"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The Proposal Routing Status Page</a:t>
            </a:r>
          </a:p>
        </p:txBody>
      </p:sp>
      <p:pic>
        <p:nvPicPr>
          <p:cNvPr id="2" name="Picture 1"/>
          <p:cNvPicPr>
            <a:picLocks noChangeAspect="1"/>
          </p:cNvPicPr>
          <p:nvPr/>
        </p:nvPicPr>
        <p:blipFill>
          <a:blip r:embed="rId3"/>
          <a:stretch>
            <a:fillRect/>
          </a:stretch>
        </p:blipFill>
        <p:spPr>
          <a:xfrm>
            <a:off x="990898" y="1444982"/>
            <a:ext cx="10651383" cy="5065886"/>
          </a:xfrm>
          <a:prstGeom prst="rect">
            <a:avLst/>
          </a:prstGeom>
        </p:spPr>
      </p:pic>
      <p:sp>
        <p:nvSpPr>
          <p:cNvPr id="6" name="Flowchart: Connector 5"/>
          <p:cNvSpPr/>
          <p:nvPr/>
        </p:nvSpPr>
        <p:spPr>
          <a:xfrm>
            <a:off x="911629" y="1750293"/>
            <a:ext cx="249382" cy="23949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8" name="Flowchart: Connector 7"/>
          <p:cNvSpPr/>
          <p:nvPr/>
        </p:nvSpPr>
        <p:spPr>
          <a:xfrm>
            <a:off x="819102" y="2670605"/>
            <a:ext cx="249382" cy="23949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9" name="Flowchart: Connector 8"/>
          <p:cNvSpPr/>
          <p:nvPr/>
        </p:nvSpPr>
        <p:spPr>
          <a:xfrm>
            <a:off x="911629" y="3009994"/>
            <a:ext cx="249382" cy="23949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Flowchart: Connector 9"/>
          <p:cNvSpPr/>
          <p:nvPr/>
        </p:nvSpPr>
        <p:spPr>
          <a:xfrm>
            <a:off x="911629" y="4089862"/>
            <a:ext cx="249382" cy="24780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1" name="Flowchart: Connector 10"/>
          <p:cNvSpPr/>
          <p:nvPr/>
        </p:nvSpPr>
        <p:spPr>
          <a:xfrm>
            <a:off x="911629" y="5705303"/>
            <a:ext cx="249382" cy="23949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Tree>
    <p:extLst>
      <p:ext uri="{BB962C8B-B14F-4D97-AF65-F5344CB8AC3E}">
        <p14:creationId xmlns:p14="http://schemas.microsoft.com/office/powerpoint/2010/main" val="2849943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TextBox 4"/>
          <p:cNvSpPr txBox="1"/>
          <p:nvPr/>
        </p:nvSpPr>
        <p:spPr>
          <a:xfrm>
            <a:off x="990898" y="975757"/>
            <a:ext cx="10651383" cy="3139321"/>
          </a:xfrm>
          <a:prstGeom prst="rect">
            <a:avLst/>
          </a:prstGeom>
          <a:noFill/>
        </p:spPr>
        <p:txBody>
          <a:bodyPr wrap="square" rtlCol="0">
            <a:spAutoFit/>
          </a:bodyPr>
          <a:lstStyle/>
          <a:p>
            <a:pPr marL="342900" indent="-342900">
              <a:buAutoNum type="arabicPeriod"/>
            </a:pPr>
            <a:r>
              <a:rPr lang="en-US" dirty="0">
                <a:latin typeface="Times New Roman" panose="02020603050405020304" pitchFamily="18" charset="0"/>
                <a:cs typeface="Times New Roman" panose="02020603050405020304" pitchFamily="18" charset="0"/>
              </a:rPr>
              <a:t>General Information: shows basic information, such as proposal and project numbers, lead PI, sponsor, and submission deadline.</a:t>
            </a:r>
          </a:p>
          <a:p>
            <a:pPr marL="342900" indent="-342900">
              <a:buAutoNum type="arabicPeriod"/>
            </a:pPr>
            <a:r>
              <a:rPr lang="en-US" dirty="0">
                <a:latin typeface="Times New Roman" panose="02020603050405020304" pitchFamily="18" charset="0"/>
                <a:cs typeface="Times New Roman" panose="02020603050405020304" pitchFamily="18" charset="0"/>
              </a:rPr>
              <a:t>Proposal Review: provides options to review, authorize, or reject a proposal. You can also authorize or a reject a proposal when viewing it.</a:t>
            </a:r>
          </a:p>
          <a:p>
            <a:pPr marL="342900" indent="-342900">
              <a:buAutoNum type="arabicPeriod"/>
            </a:pPr>
            <a:r>
              <a:rPr lang="en-US" dirty="0">
                <a:latin typeface="Times New Roman" panose="02020603050405020304" pitchFamily="18" charset="0"/>
                <a:cs typeface="Times New Roman" panose="02020603050405020304" pitchFamily="18" charset="0"/>
              </a:rPr>
              <a:t>Informational Tabs: provides additional data regarding the submission, including awards and pre-award spending requests. The Compliance tab will show associated research protocols, but only after the submission has been approved.</a:t>
            </a:r>
          </a:p>
          <a:p>
            <a:pPr marL="342900" indent="-342900">
              <a:buAutoNum type="arabicPeriod"/>
            </a:pPr>
            <a:r>
              <a:rPr lang="en-US" dirty="0">
                <a:latin typeface="Times New Roman" panose="02020603050405020304" pitchFamily="18" charset="0"/>
                <a:cs typeface="Times New Roman" panose="02020603050405020304" pitchFamily="18" charset="0"/>
              </a:rPr>
              <a:t>Routing Information: shows a list of authorizing individuals and units and where the submission is within the routing process. If a unit does not have an authorizing person, one will need to be added for that unit before a submission can advance through the routing chain. Contact your administrator to add an approver to a unit.</a:t>
            </a:r>
          </a:p>
          <a:p>
            <a:pPr marL="342900" indent="-342900">
              <a:buAutoNum type="arabicPeriod"/>
            </a:pPr>
            <a:r>
              <a:rPr lang="en-US" dirty="0">
                <a:latin typeface="Times New Roman" panose="02020603050405020304" pitchFamily="18" charset="0"/>
                <a:cs typeface="Times New Roman" panose="02020603050405020304" pitchFamily="18" charset="0"/>
              </a:rPr>
              <a:t>Status History: shows time stamps of submission status changes</a:t>
            </a:r>
          </a:p>
        </p:txBody>
      </p:sp>
    </p:spTree>
    <p:extLst>
      <p:ext uri="{BB962C8B-B14F-4D97-AF65-F5344CB8AC3E}">
        <p14:creationId xmlns:p14="http://schemas.microsoft.com/office/powerpoint/2010/main" val="3937414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TotalTime>
  <Words>649</Words>
  <Application>Microsoft Office PowerPoint</Application>
  <PresentationFormat>Widescreen</PresentationFormat>
  <Paragraphs>40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Office Sponsored Programs (OSP) Pre-Award Administration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Argumaniz, Ernesto</dc:creator>
  <cp:lastModifiedBy>Ernesto Argumaniz</cp:lastModifiedBy>
  <cp:revision>77</cp:revision>
  <dcterms:created xsi:type="dcterms:W3CDTF">2020-07-14T21:15:31Z</dcterms:created>
  <dcterms:modified xsi:type="dcterms:W3CDTF">2020-07-29T17:37:20Z</dcterms:modified>
</cp:coreProperties>
</file>