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8" r:id="rId11"/>
    <p:sldId id="265" r:id="rId12"/>
    <p:sldId id="266" r:id="rId13"/>
    <p:sldId id="264" r:id="rId14"/>
    <p:sldId id="269" r:id="rId15"/>
    <p:sldId id="270" r:id="rId16"/>
    <p:sldId id="271" r:id="rId17"/>
    <p:sldId id="273" r:id="rId18"/>
    <p:sldId id="272" r:id="rId19"/>
    <p:sldId id="274" r:id="rId20"/>
    <p:sldId id="277"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72" y="4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48977FE-98C3-41EF-BFCF-D9E6023FDF1A}"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556AA-AF51-41D7-8E8F-924E40AB635F}" type="slidenum">
              <a:rPr lang="en-US" smtClean="0"/>
              <a:t>‹#›</a:t>
            </a:fld>
            <a:endParaRPr lang="en-US"/>
          </a:p>
        </p:txBody>
      </p:sp>
    </p:spTree>
    <p:extLst>
      <p:ext uri="{BB962C8B-B14F-4D97-AF65-F5344CB8AC3E}">
        <p14:creationId xmlns:p14="http://schemas.microsoft.com/office/powerpoint/2010/main" val="211588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8977FE-98C3-41EF-BFCF-D9E6023FDF1A}"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556AA-AF51-41D7-8E8F-924E40AB635F}" type="slidenum">
              <a:rPr lang="en-US" smtClean="0"/>
              <a:t>‹#›</a:t>
            </a:fld>
            <a:endParaRPr lang="en-US"/>
          </a:p>
        </p:txBody>
      </p:sp>
    </p:spTree>
    <p:extLst>
      <p:ext uri="{BB962C8B-B14F-4D97-AF65-F5344CB8AC3E}">
        <p14:creationId xmlns:p14="http://schemas.microsoft.com/office/powerpoint/2010/main" val="194173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8977FE-98C3-41EF-BFCF-D9E6023FDF1A}"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556AA-AF51-41D7-8E8F-924E40AB635F}" type="slidenum">
              <a:rPr lang="en-US" smtClean="0"/>
              <a:t>‹#›</a:t>
            </a:fld>
            <a:endParaRPr lang="en-US"/>
          </a:p>
        </p:txBody>
      </p:sp>
    </p:spTree>
    <p:extLst>
      <p:ext uri="{BB962C8B-B14F-4D97-AF65-F5344CB8AC3E}">
        <p14:creationId xmlns:p14="http://schemas.microsoft.com/office/powerpoint/2010/main" val="217935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8977FE-98C3-41EF-BFCF-D9E6023FDF1A}"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556AA-AF51-41D7-8E8F-924E40AB635F}" type="slidenum">
              <a:rPr lang="en-US" smtClean="0"/>
              <a:t>‹#›</a:t>
            </a:fld>
            <a:endParaRPr lang="en-US"/>
          </a:p>
        </p:txBody>
      </p:sp>
    </p:spTree>
    <p:extLst>
      <p:ext uri="{BB962C8B-B14F-4D97-AF65-F5344CB8AC3E}">
        <p14:creationId xmlns:p14="http://schemas.microsoft.com/office/powerpoint/2010/main" val="198040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8977FE-98C3-41EF-BFCF-D9E6023FDF1A}"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556AA-AF51-41D7-8E8F-924E40AB635F}" type="slidenum">
              <a:rPr lang="en-US" smtClean="0"/>
              <a:t>‹#›</a:t>
            </a:fld>
            <a:endParaRPr lang="en-US"/>
          </a:p>
        </p:txBody>
      </p:sp>
    </p:spTree>
    <p:extLst>
      <p:ext uri="{BB962C8B-B14F-4D97-AF65-F5344CB8AC3E}">
        <p14:creationId xmlns:p14="http://schemas.microsoft.com/office/powerpoint/2010/main" val="350844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8977FE-98C3-41EF-BFCF-D9E6023FDF1A}"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556AA-AF51-41D7-8E8F-924E40AB635F}" type="slidenum">
              <a:rPr lang="en-US" smtClean="0"/>
              <a:t>‹#›</a:t>
            </a:fld>
            <a:endParaRPr lang="en-US"/>
          </a:p>
        </p:txBody>
      </p:sp>
    </p:spTree>
    <p:extLst>
      <p:ext uri="{BB962C8B-B14F-4D97-AF65-F5344CB8AC3E}">
        <p14:creationId xmlns:p14="http://schemas.microsoft.com/office/powerpoint/2010/main" val="3638609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8977FE-98C3-41EF-BFCF-D9E6023FDF1A}" type="datetimeFigureOut">
              <a:rPr lang="en-US" smtClean="0"/>
              <a:t>7/15/2020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B556AA-AF51-41D7-8E8F-924E40AB635F}" type="slidenum">
              <a:rPr lang="en-US" smtClean="0"/>
              <a:t>‹#›</a:t>
            </a:fld>
            <a:endParaRPr lang="en-US"/>
          </a:p>
        </p:txBody>
      </p:sp>
    </p:spTree>
    <p:extLst>
      <p:ext uri="{BB962C8B-B14F-4D97-AF65-F5344CB8AC3E}">
        <p14:creationId xmlns:p14="http://schemas.microsoft.com/office/powerpoint/2010/main" val="150310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8977FE-98C3-41EF-BFCF-D9E6023FDF1A}" type="datetimeFigureOut">
              <a:rPr lang="en-US" smtClean="0"/>
              <a:t>7/15/2020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B556AA-AF51-41D7-8E8F-924E40AB635F}" type="slidenum">
              <a:rPr lang="en-US" smtClean="0"/>
              <a:t>‹#›</a:t>
            </a:fld>
            <a:endParaRPr lang="en-US"/>
          </a:p>
        </p:txBody>
      </p:sp>
    </p:spTree>
    <p:extLst>
      <p:ext uri="{BB962C8B-B14F-4D97-AF65-F5344CB8AC3E}">
        <p14:creationId xmlns:p14="http://schemas.microsoft.com/office/powerpoint/2010/main" val="2369164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8977FE-98C3-41EF-BFCF-D9E6023FDF1A}" type="datetimeFigureOut">
              <a:rPr lang="en-US" smtClean="0"/>
              <a:t>7/15/2020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B556AA-AF51-41D7-8E8F-924E40AB635F}" type="slidenum">
              <a:rPr lang="en-US" smtClean="0"/>
              <a:t>‹#›</a:t>
            </a:fld>
            <a:endParaRPr lang="en-US"/>
          </a:p>
        </p:txBody>
      </p:sp>
    </p:spTree>
    <p:extLst>
      <p:ext uri="{BB962C8B-B14F-4D97-AF65-F5344CB8AC3E}">
        <p14:creationId xmlns:p14="http://schemas.microsoft.com/office/powerpoint/2010/main" val="326663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8977FE-98C3-41EF-BFCF-D9E6023FDF1A}"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556AA-AF51-41D7-8E8F-924E40AB635F}" type="slidenum">
              <a:rPr lang="en-US" smtClean="0"/>
              <a:t>‹#›</a:t>
            </a:fld>
            <a:endParaRPr lang="en-US"/>
          </a:p>
        </p:txBody>
      </p:sp>
    </p:spTree>
    <p:extLst>
      <p:ext uri="{BB962C8B-B14F-4D97-AF65-F5344CB8AC3E}">
        <p14:creationId xmlns:p14="http://schemas.microsoft.com/office/powerpoint/2010/main" val="3737870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8977FE-98C3-41EF-BFCF-D9E6023FDF1A}"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556AA-AF51-41D7-8E8F-924E40AB635F}" type="slidenum">
              <a:rPr lang="en-US" smtClean="0"/>
              <a:t>‹#›</a:t>
            </a:fld>
            <a:endParaRPr lang="en-US"/>
          </a:p>
        </p:txBody>
      </p:sp>
    </p:spTree>
    <p:extLst>
      <p:ext uri="{BB962C8B-B14F-4D97-AF65-F5344CB8AC3E}">
        <p14:creationId xmlns:p14="http://schemas.microsoft.com/office/powerpoint/2010/main" val="409573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977FE-98C3-41EF-BFCF-D9E6023FDF1A}" type="datetimeFigureOut">
              <a:rPr lang="en-US" smtClean="0"/>
              <a:t>7/15/2020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556AA-AF51-41D7-8E8F-924E40AB635F}" type="slidenum">
              <a:rPr lang="en-US" smtClean="0"/>
              <a:t>‹#›</a:t>
            </a:fld>
            <a:endParaRPr lang="en-US"/>
          </a:p>
        </p:txBody>
      </p:sp>
    </p:spTree>
    <p:extLst>
      <p:ext uri="{BB962C8B-B14F-4D97-AF65-F5344CB8AC3E}">
        <p14:creationId xmlns:p14="http://schemas.microsoft.com/office/powerpoint/2010/main" val="2633072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3" Type="http://schemas.openxmlformats.org/officeDocument/2006/relationships/hyperlink" Target="mailto:rspencer@calstatela.edu"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ailto:eargumaniz@calstatela.ed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uascalstatela.cayuse424.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8" y="2035647"/>
            <a:ext cx="9144000" cy="299113"/>
          </a:xfrm>
        </p:spPr>
        <p:txBody>
          <a:bodyPr>
            <a:noAutofit/>
          </a:bodyPr>
          <a:lstStyle/>
          <a:p>
            <a:r>
              <a:rPr lang="en-US" sz="2500" dirty="0">
                <a:latin typeface="Times New Roman" panose="02020603050405020304" pitchFamily="18" charset="0"/>
                <a:cs typeface="Times New Roman" panose="02020603050405020304" pitchFamily="18" charset="0"/>
              </a:rPr>
              <a:t>Cal State LA University Auxiliary Services, Inc.</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5444" y="3366225"/>
            <a:ext cx="5761110" cy="1106450"/>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6" name="Rectangle 5"/>
          <p:cNvSpPr/>
          <p:nvPr/>
        </p:nvSpPr>
        <p:spPr>
          <a:xfrm>
            <a:off x="4873035" y="2334760"/>
            <a:ext cx="2445926"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Overview of Cayuse SP</a:t>
            </a:r>
            <a:endParaRPr lang="en-US" dirty="0"/>
          </a:p>
        </p:txBody>
      </p:sp>
    </p:spTree>
    <p:extLst>
      <p:ext uri="{BB962C8B-B14F-4D97-AF65-F5344CB8AC3E}">
        <p14:creationId xmlns:p14="http://schemas.microsoft.com/office/powerpoint/2010/main" val="3046073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5" name="Picture 4"/>
          <p:cNvPicPr>
            <a:picLocks noChangeAspect="1"/>
          </p:cNvPicPr>
          <p:nvPr/>
        </p:nvPicPr>
        <p:blipFill>
          <a:blip r:embed="rId3"/>
          <a:stretch>
            <a:fillRect/>
          </a:stretch>
        </p:blipFill>
        <p:spPr>
          <a:xfrm>
            <a:off x="3732414" y="1596044"/>
            <a:ext cx="5162203" cy="5004261"/>
          </a:xfrm>
          <a:prstGeom prst="rect">
            <a:avLst/>
          </a:prstGeom>
        </p:spPr>
      </p:pic>
      <p:sp>
        <p:nvSpPr>
          <p:cNvPr id="6" name="Rectangle 5"/>
          <p:cNvSpPr/>
          <p:nvPr/>
        </p:nvSpPr>
        <p:spPr>
          <a:xfrm>
            <a:off x="2485505" y="1050432"/>
            <a:ext cx="8181109" cy="369332"/>
          </a:xfrm>
          <a:prstGeom prst="rect">
            <a:avLst/>
          </a:prstGeom>
        </p:spPr>
        <p:txBody>
          <a:bodyPr wrap="square">
            <a:spAutoFit/>
          </a:bodyPr>
          <a:lstStyle/>
          <a:p>
            <a:pPr marL="342900" indent="-342900">
              <a:buFont typeface="Arial" panose="020B0604020202020204" pitchFamily="34" charset="0"/>
              <a:buChar char="•"/>
            </a:pPr>
            <a:r>
              <a:rPr lang="en-US" dirty="0">
                <a:latin typeface="Times New Roman" panose="02020603050405020304" pitchFamily="18" charset="0"/>
                <a:ea typeface="Calibri" panose="020F0502020204030204" pitchFamily="34" charset="0"/>
                <a:cs typeface="Times New Roman" panose="02020603050405020304" pitchFamily="18" charset="0"/>
              </a:rPr>
              <a:t>This basic proposal information needs to be completed to start a proposal.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424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5" name="Picture 4"/>
          <p:cNvPicPr>
            <a:picLocks noChangeAspect="1"/>
          </p:cNvPicPr>
          <p:nvPr/>
        </p:nvPicPr>
        <p:blipFill>
          <a:blip r:embed="rId3"/>
          <a:stretch>
            <a:fillRect/>
          </a:stretch>
        </p:blipFill>
        <p:spPr>
          <a:xfrm>
            <a:off x="8088284" y="955964"/>
            <a:ext cx="2023456" cy="5478088"/>
          </a:xfrm>
          <a:prstGeom prst="rect">
            <a:avLst/>
          </a:prstGeom>
        </p:spPr>
      </p:pic>
      <p:sp>
        <p:nvSpPr>
          <p:cNvPr id="6" name="Rectangle 5"/>
          <p:cNvSpPr/>
          <p:nvPr/>
        </p:nvSpPr>
        <p:spPr>
          <a:xfrm>
            <a:off x="670560" y="1374661"/>
            <a:ext cx="6096000" cy="4524315"/>
          </a:xfrm>
          <a:prstGeom prst="rect">
            <a:avLst/>
          </a:prstGeom>
        </p:spPr>
        <p:txBody>
          <a:bodyPr>
            <a:spAutoFit/>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Once this information has been completed and saved, the Item List will appear on the left.</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double red arrow indicates the section of the Item List you’re currently on</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 green check mark will appear in the Item List, indicating that all required information is complete for a section</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If the proposal is paired with a Cayuse 424 application (for federal submission purposes), the pairing icon will appear          </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Throughout the proposal, an asterisk (*) indicates that a response is required and must be addressed before the page can be saved.  You will receive an error message if you try to save without completing the required information.</a:t>
            </a:r>
          </a:p>
        </p:txBody>
      </p:sp>
      <p:pic>
        <p:nvPicPr>
          <p:cNvPr id="7" name="Picture 6"/>
          <p:cNvPicPr/>
          <p:nvPr/>
        </p:nvPicPr>
        <p:blipFill>
          <a:blip r:embed="rId4"/>
          <a:stretch>
            <a:fillRect/>
          </a:stretch>
        </p:blipFill>
        <p:spPr>
          <a:xfrm>
            <a:off x="6392488" y="4214553"/>
            <a:ext cx="299258" cy="207818"/>
          </a:xfrm>
          <a:prstGeom prst="rect">
            <a:avLst/>
          </a:prstGeom>
        </p:spPr>
      </p:pic>
    </p:spTree>
    <p:extLst>
      <p:ext uri="{BB962C8B-B14F-4D97-AF65-F5344CB8AC3E}">
        <p14:creationId xmlns:p14="http://schemas.microsoft.com/office/powerpoint/2010/main" val="338120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Rectangle 4"/>
          <p:cNvSpPr/>
          <p:nvPr/>
        </p:nvSpPr>
        <p:spPr>
          <a:xfrm>
            <a:off x="464096" y="2454625"/>
            <a:ext cx="4346126"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A completed Item List will appear as follows</a:t>
            </a:r>
          </a:p>
        </p:txBody>
      </p:sp>
      <p:pic>
        <p:nvPicPr>
          <p:cNvPr id="6" name="Picture 5"/>
          <p:cNvPicPr>
            <a:picLocks noChangeAspect="1"/>
          </p:cNvPicPr>
          <p:nvPr/>
        </p:nvPicPr>
        <p:blipFill>
          <a:blip r:embed="rId3"/>
          <a:stretch>
            <a:fillRect/>
          </a:stretch>
        </p:blipFill>
        <p:spPr>
          <a:xfrm>
            <a:off x="5644341" y="1224999"/>
            <a:ext cx="2247899" cy="5258928"/>
          </a:xfrm>
          <a:prstGeom prst="rect">
            <a:avLst/>
          </a:prstGeom>
        </p:spPr>
      </p:pic>
    </p:spTree>
    <p:extLst>
      <p:ext uri="{BB962C8B-B14F-4D97-AF65-F5344CB8AC3E}">
        <p14:creationId xmlns:p14="http://schemas.microsoft.com/office/powerpoint/2010/main" val="3044648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Rectangle 4"/>
          <p:cNvSpPr/>
          <p:nvPr/>
        </p:nvSpPr>
        <p:spPr>
          <a:xfrm>
            <a:off x="761999" y="1758144"/>
            <a:ext cx="9944793" cy="1800493"/>
          </a:xfrm>
          <a:prstGeom prst="rect">
            <a:avLst/>
          </a:prstGeom>
        </p:spPr>
        <p:txBody>
          <a:bodyPr wrap="square">
            <a:spAutoFit/>
          </a:bodyPr>
          <a:lstStyle/>
          <a:p>
            <a:r>
              <a:rPr lang="en-US" sz="21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My Proposals:</a:t>
            </a:r>
          </a:p>
          <a:p>
            <a:pPr marL="342900" indent="-342900">
              <a:buFont typeface="Arial" panose="020B0604020202020204" pitchFamily="34" charset="0"/>
              <a:buChar char="•"/>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Allows you to edit and track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unsubmitted</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submitted proposals that you created or are named on as a contributing member</a:t>
            </a:r>
          </a:p>
          <a:p>
            <a:pPr lvl="1"/>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number to the left of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My Proposals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the dashboard list indicates the number of proposals in progress, if any.</a:t>
            </a:r>
          </a:p>
        </p:txBody>
      </p:sp>
      <p:sp>
        <p:nvSpPr>
          <p:cNvPr id="6" name="Rectangle 5"/>
          <p:cNvSpPr/>
          <p:nvPr/>
        </p:nvSpPr>
        <p:spPr>
          <a:xfrm>
            <a:off x="4533859" y="1100309"/>
            <a:ext cx="3273910" cy="400110"/>
          </a:xfrm>
          <a:prstGeom prst="rect">
            <a:avLst/>
          </a:prstGeom>
        </p:spPr>
        <p:txBody>
          <a:bodyPr wrap="none">
            <a:spAutoFit/>
          </a:bodyPr>
          <a:lstStyle/>
          <a:p>
            <a:pPr algn="ctr"/>
            <a:r>
              <a:rPr lang="en-US" sz="2000" b="1" u="sng" dirty="0">
                <a:latin typeface="Times New Roman" panose="02020603050405020304" pitchFamily="18" charset="0"/>
                <a:cs typeface="Times New Roman" panose="02020603050405020304" pitchFamily="18" charset="0"/>
              </a:rPr>
              <a:t>PROPOSAL DASHBOARD</a:t>
            </a:r>
          </a:p>
        </p:txBody>
      </p:sp>
      <p:pic>
        <p:nvPicPr>
          <p:cNvPr id="7" name="Picture 6"/>
          <p:cNvPicPr>
            <a:picLocks noChangeAspect="1"/>
          </p:cNvPicPr>
          <p:nvPr/>
        </p:nvPicPr>
        <p:blipFill>
          <a:blip r:embed="rId3"/>
          <a:stretch>
            <a:fillRect/>
          </a:stretch>
        </p:blipFill>
        <p:spPr>
          <a:xfrm>
            <a:off x="2177934" y="3920579"/>
            <a:ext cx="8632680" cy="1171575"/>
          </a:xfrm>
          <a:prstGeom prst="rect">
            <a:avLst/>
          </a:prstGeom>
        </p:spPr>
      </p:pic>
      <p:sp>
        <p:nvSpPr>
          <p:cNvPr id="8" name="Right Arrow 7"/>
          <p:cNvSpPr/>
          <p:nvPr/>
        </p:nvSpPr>
        <p:spPr>
          <a:xfrm>
            <a:off x="1717687" y="4425159"/>
            <a:ext cx="712400" cy="239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830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Rectangle 4"/>
          <p:cNvSpPr/>
          <p:nvPr/>
        </p:nvSpPr>
        <p:spPr>
          <a:xfrm>
            <a:off x="673331" y="1258623"/>
            <a:ext cx="10108276" cy="646331"/>
          </a:xfrm>
          <a:prstGeom prst="rect">
            <a:avLst/>
          </a:prstGeom>
        </p:spPr>
        <p:txBody>
          <a:bodyPr wrap="square">
            <a:spAutoFit/>
          </a:bodyPr>
          <a:lstStyle/>
          <a:p>
            <a:pPr marL="800100" lvl="1" indent="-342900">
              <a:buFont typeface="Arial" panose="020B0604020202020204" pitchFamily="34" charset="0"/>
              <a:buChar char="•"/>
            </a:pPr>
            <a:r>
              <a:rPr lang="en-US" u="sng" dirty="0">
                <a:latin typeface="Times New Roman" panose="02020603050405020304" pitchFamily="18" charset="0"/>
                <a:cs typeface="Times New Roman" panose="02020603050405020304" pitchFamily="18" charset="0"/>
              </a:rPr>
              <a:t>Unsubmitted</a:t>
            </a:r>
            <a:r>
              <a:rPr lang="en-US" dirty="0">
                <a:latin typeface="Times New Roman" panose="02020603050405020304" pitchFamily="18" charset="0"/>
                <a:cs typeface="Times New Roman" panose="02020603050405020304" pitchFamily="18" charset="0"/>
              </a:rPr>
              <a:t> proposals are shown by default on the left. </a:t>
            </a:r>
            <a:r>
              <a:rPr lang="en-US" u="sng" dirty="0">
                <a:latin typeface="Times New Roman" panose="02020603050405020304" pitchFamily="18" charset="0"/>
                <a:cs typeface="Times New Roman" panose="02020603050405020304" pitchFamily="18" charset="0"/>
              </a:rPr>
              <a:t>Submitted</a:t>
            </a:r>
            <a:r>
              <a:rPr lang="en-US" dirty="0">
                <a:latin typeface="Times New Roman" panose="02020603050405020304" pitchFamily="18" charset="0"/>
                <a:cs typeface="Times New Roman" panose="02020603050405020304" pitchFamily="18" charset="0"/>
              </a:rPr>
              <a:t> proposals are shown under the tab to the right. </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909473" y="2349268"/>
            <a:ext cx="5591080" cy="1333269"/>
          </a:xfrm>
          <a:prstGeom prst="rect">
            <a:avLst/>
          </a:prstGeom>
        </p:spPr>
      </p:pic>
      <p:pic>
        <p:nvPicPr>
          <p:cNvPr id="7" name="Picture 6"/>
          <p:cNvPicPr>
            <a:picLocks noChangeAspect="1"/>
          </p:cNvPicPr>
          <p:nvPr/>
        </p:nvPicPr>
        <p:blipFill>
          <a:blip r:embed="rId4"/>
          <a:stretch>
            <a:fillRect/>
          </a:stretch>
        </p:blipFill>
        <p:spPr>
          <a:xfrm>
            <a:off x="5190528" y="3779057"/>
            <a:ext cx="5591079" cy="1333269"/>
          </a:xfrm>
          <a:prstGeom prst="rect">
            <a:avLst/>
          </a:prstGeom>
        </p:spPr>
      </p:pic>
      <p:sp>
        <p:nvSpPr>
          <p:cNvPr id="8" name="Rectangle 7"/>
          <p:cNvSpPr/>
          <p:nvPr/>
        </p:nvSpPr>
        <p:spPr>
          <a:xfrm>
            <a:off x="836815" y="5556640"/>
            <a:ext cx="10443556" cy="369332"/>
          </a:xfrm>
          <a:prstGeom prst="rect">
            <a:avLst/>
          </a:prstGeom>
        </p:spPr>
        <p:txBody>
          <a:bodyPr wrap="square">
            <a:spAutoFit/>
          </a:bodyPr>
          <a:lstStyle/>
          <a:p>
            <a:pPr lvl="1"/>
            <a:r>
              <a:rPr lang="en-US" b="1" dirty="0">
                <a:latin typeface="Times New Roman" panose="02020603050405020304" pitchFamily="18" charset="0"/>
                <a:cs typeface="Times New Roman" panose="02020603050405020304" pitchFamily="18" charset="0"/>
              </a:rPr>
              <a:t>NOTE:</a:t>
            </a:r>
            <a:r>
              <a:rPr lang="en-US" dirty="0">
                <a:latin typeface="Times New Roman" panose="02020603050405020304" pitchFamily="18" charset="0"/>
                <a:cs typeface="Times New Roman" panose="02020603050405020304" pitchFamily="18" charset="0"/>
              </a:rPr>
              <a:t> “Submitted” here refers to </a:t>
            </a:r>
            <a:r>
              <a:rPr lang="en-US" b="1" dirty="0">
                <a:latin typeface="Times New Roman" panose="02020603050405020304" pitchFamily="18" charset="0"/>
                <a:cs typeface="Times New Roman" panose="02020603050405020304" pitchFamily="18" charset="0"/>
              </a:rPr>
              <a:t>submitted for University approvals</a:t>
            </a:r>
            <a:r>
              <a:rPr lang="en-US" dirty="0">
                <a:latin typeface="Times New Roman" panose="02020603050405020304" pitchFamily="18" charset="0"/>
                <a:cs typeface="Times New Roman" panose="02020603050405020304" pitchFamily="18" charset="0"/>
              </a:rPr>
              <a:t>, not submitted to sponsor.</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5146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Rectangle 4"/>
          <p:cNvSpPr/>
          <p:nvPr/>
        </p:nvSpPr>
        <p:spPr>
          <a:xfrm>
            <a:off x="969594" y="1308351"/>
            <a:ext cx="10052858" cy="692497"/>
          </a:xfrm>
          <a:prstGeom prst="rect">
            <a:avLst/>
          </a:prstGeom>
        </p:spPr>
        <p:txBody>
          <a:bodyPr wrap="square">
            <a:spAutoFit/>
          </a:bodyPr>
          <a:lstStyle/>
          <a:p>
            <a:r>
              <a:rPr lang="en-US" sz="2100" b="1" dirty="0">
                <a:latin typeface="Times New Roman" panose="02020603050405020304" pitchFamily="18" charset="0"/>
                <a:ea typeface="Calibri" panose="020F0502020204030204" pitchFamily="34" charset="0"/>
                <a:cs typeface="Times New Roman" panose="02020603050405020304" pitchFamily="18" charset="0"/>
              </a:rPr>
              <a:t>Proposal in My Unit:</a:t>
            </a:r>
          </a:p>
          <a:p>
            <a:pPr marL="342900" indent="-342900">
              <a:buFont typeface="Arial" panose="020B0604020202020204" pitchFamily="34" charset="0"/>
              <a:buChar char="•"/>
            </a:pPr>
            <a:r>
              <a:rPr lang="en-US" dirty="0">
                <a:latin typeface="Times New Roman" panose="02020603050405020304" pitchFamily="18" charset="0"/>
                <a:ea typeface="Calibri" panose="020F0502020204030204" pitchFamily="34" charset="0"/>
                <a:cs typeface="Times New Roman" panose="02020603050405020304" pitchFamily="18" charset="0"/>
              </a:rPr>
              <a:t>Applicable to Chairs, Deans and individuals with proposal data access</a:t>
            </a:r>
            <a:endParaRPr lang="en-US"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1995055" y="2249393"/>
            <a:ext cx="8632680" cy="1171575"/>
          </a:xfrm>
          <a:prstGeom prst="rect">
            <a:avLst/>
          </a:prstGeom>
        </p:spPr>
      </p:pic>
      <p:sp>
        <p:nvSpPr>
          <p:cNvPr id="7" name="Right Arrow 6"/>
          <p:cNvSpPr/>
          <p:nvPr/>
        </p:nvSpPr>
        <p:spPr>
          <a:xfrm>
            <a:off x="1516935" y="3070183"/>
            <a:ext cx="712400" cy="239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4"/>
          <a:stretch>
            <a:fillRect/>
          </a:stretch>
        </p:blipFill>
        <p:spPr>
          <a:xfrm>
            <a:off x="723208" y="3900140"/>
            <a:ext cx="10457410" cy="2066925"/>
          </a:xfrm>
          <a:prstGeom prst="rect">
            <a:avLst/>
          </a:prstGeom>
        </p:spPr>
      </p:pic>
    </p:spTree>
    <p:extLst>
      <p:ext uri="{BB962C8B-B14F-4D97-AF65-F5344CB8AC3E}">
        <p14:creationId xmlns:p14="http://schemas.microsoft.com/office/powerpoint/2010/main" val="2003300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Rectangle 4"/>
          <p:cNvSpPr/>
          <p:nvPr/>
        </p:nvSpPr>
        <p:spPr>
          <a:xfrm>
            <a:off x="4672858" y="950022"/>
            <a:ext cx="2563651" cy="369332"/>
          </a:xfrm>
          <a:prstGeom prst="rect">
            <a:avLst/>
          </a:prstGeom>
        </p:spPr>
        <p:txBody>
          <a:bodyPr wrap="none">
            <a:spAutoFit/>
          </a:bodyPr>
          <a:lstStyle/>
          <a:p>
            <a:pPr algn="ctr"/>
            <a:r>
              <a:rPr lang="en-US" b="1" u="sng" dirty="0">
                <a:latin typeface="Times New Roman" panose="02020603050405020304" pitchFamily="18" charset="0"/>
                <a:cs typeface="Times New Roman" panose="02020603050405020304" pitchFamily="18" charset="0"/>
              </a:rPr>
              <a:t>AWARD DASHBOARD</a:t>
            </a:r>
          </a:p>
        </p:txBody>
      </p:sp>
      <p:pic>
        <p:nvPicPr>
          <p:cNvPr id="6" name="Picture 5"/>
          <p:cNvPicPr>
            <a:picLocks noChangeAspect="1"/>
          </p:cNvPicPr>
          <p:nvPr/>
        </p:nvPicPr>
        <p:blipFill>
          <a:blip r:embed="rId3"/>
          <a:stretch>
            <a:fillRect/>
          </a:stretch>
        </p:blipFill>
        <p:spPr>
          <a:xfrm>
            <a:off x="2464656" y="2942570"/>
            <a:ext cx="8315325" cy="752475"/>
          </a:xfrm>
          <a:prstGeom prst="rect">
            <a:avLst/>
          </a:prstGeom>
        </p:spPr>
      </p:pic>
      <p:sp>
        <p:nvSpPr>
          <p:cNvPr id="7" name="Rectangle 6"/>
          <p:cNvSpPr/>
          <p:nvPr/>
        </p:nvSpPr>
        <p:spPr>
          <a:xfrm>
            <a:off x="745375" y="1542652"/>
            <a:ext cx="9113520" cy="1246495"/>
          </a:xfrm>
          <a:prstGeom prst="rect">
            <a:avLst/>
          </a:prstGeom>
        </p:spPr>
        <p:txBody>
          <a:bodyPr wrap="square">
            <a:spAutoFit/>
          </a:bodyPr>
          <a:lstStyle/>
          <a:p>
            <a:r>
              <a:rPr lang="en-US" sz="2100" b="1" dirty="0">
                <a:latin typeface="Times New Roman" panose="02020603050405020304" pitchFamily="18" charset="0"/>
                <a:cs typeface="Times New Roman" panose="02020603050405020304" pitchFamily="18" charset="0"/>
              </a:rPr>
              <a:t>My Awards:</a:t>
            </a: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Awards lists awards received</a:t>
            </a: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Active Projects (currently funded projects)</a:t>
            </a: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Inactive </a:t>
            </a:r>
            <a:r>
              <a:rPr lang="en-US" dirty="0" err="1">
                <a:latin typeface="Times New Roman" panose="02020603050405020304" pitchFamily="18" charset="0"/>
                <a:cs typeface="Times New Roman" panose="02020603050405020304" pitchFamily="18" charset="0"/>
              </a:rPr>
              <a:t>Projets</a:t>
            </a:r>
            <a:r>
              <a:rPr lang="en-US" dirty="0">
                <a:latin typeface="Times New Roman" panose="02020603050405020304" pitchFamily="18" charset="0"/>
                <a:cs typeface="Times New Roman" panose="02020603050405020304" pitchFamily="18" charset="0"/>
              </a:rPr>
              <a:t> (projects that have ended)</a:t>
            </a:r>
          </a:p>
        </p:txBody>
      </p:sp>
      <p:sp>
        <p:nvSpPr>
          <p:cNvPr id="8" name="Right Arrow 7"/>
          <p:cNvSpPr/>
          <p:nvPr/>
        </p:nvSpPr>
        <p:spPr>
          <a:xfrm>
            <a:off x="2035403" y="3201396"/>
            <a:ext cx="712400" cy="239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4"/>
          <a:stretch>
            <a:fillRect/>
          </a:stretch>
        </p:blipFill>
        <p:spPr>
          <a:xfrm>
            <a:off x="685800" y="3953871"/>
            <a:ext cx="10693400" cy="2360662"/>
          </a:xfrm>
          <a:prstGeom prst="rect">
            <a:avLst/>
          </a:prstGeom>
        </p:spPr>
      </p:pic>
    </p:spTree>
    <p:extLst>
      <p:ext uri="{BB962C8B-B14F-4D97-AF65-F5344CB8AC3E}">
        <p14:creationId xmlns:p14="http://schemas.microsoft.com/office/powerpoint/2010/main" val="2151045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Rectangle 4"/>
          <p:cNvSpPr/>
          <p:nvPr/>
        </p:nvSpPr>
        <p:spPr>
          <a:xfrm>
            <a:off x="773226" y="1390134"/>
            <a:ext cx="10972084" cy="1246495"/>
          </a:xfrm>
          <a:prstGeom prst="rect">
            <a:avLst/>
          </a:prstGeom>
        </p:spPr>
        <p:txBody>
          <a:bodyPr wrap="square">
            <a:spAutoFit/>
          </a:bodyPr>
          <a:lstStyle/>
          <a:p>
            <a:r>
              <a:rPr lang="en-US" sz="2100" b="1" dirty="0">
                <a:latin typeface="Times New Roman" panose="02020603050405020304" pitchFamily="18" charset="0"/>
                <a:ea typeface="Calibri" panose="020F0502020204030204" pitchFamily="34" charset="0"/>
                <a:cs typeface="Times New Roman" panose="02020603050405020304" pitchFamily="18" charset="0"/>
              </a:rPr>
              <a:t>Awards My Unit</a:t>
            </a:r>
          </a:p>
          <a:p>
            <a:pPr marL="342900" indent="-342900">
              <a:buFont typeface="Arial" panose="020B0604020202020204" pitchFamily="34" charset="0"/>
              <a:buChar char="•"/>
            </a:pPr>
            <a:r>
              <a:rPr lang="en-US" dirty="0">
                <a:latin typeface="Times New Roman" panose="02020603050405020304" pitchFamily="18" charset="0"/>
                <a:ea typeface="Calibri" panose="020F0502020204030204" pitchFamily="34" charset="0"/>
                <a:cs typeface="Times New Roman" panose="02020603050405020304" pitchFamily="18" charset="0"/>
              </a:rPr>
              <a:t>Applicable to Chairs, Deans and individuals with award data access.  This access can be requested from the UAS Office of Sponsored Programs, Pre-Award Department .</a:t>
            </a:r>
          </a:p>
          <a:p>
            <a:pPr marL="342900" indent="-342900">
              <a:buFont typeface="Arial" panose="020B0604020202020204" pitchFamily="34" charset="0"/>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1182575" y="2712122"/>
            <a:ext cx="10236199" cy="2733675"/>
          </a:xfrm>
          <a:prstGeom prst="rect">
            <a:avLst/>
          </a:prstGeom>
        </p:spPr>
      </p:pic>
      <p:sp>
        <p:nvSpPr>
          <p:cNvPr id="8" name="Right Arrow 7"/>
          <p:cNvSpPr/>
          <p:nvPr/>
        </p:nvSpPr>
        <p:spPr>
          <a:xfrm>
            <a:off x="631336" y="4289800"/>
            <a:ext cx="712400" cy="239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109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5" name="Picture 4"/>
          <p:cNvPicPr>
            <a:picLocks noChangeAspect="1"/>
          </p:cNvPicPr>
          <p:nvPr/>
        </p:nvPicPr>
        <p:blipFill>
          <a:blip r:embed="rId3"/>
          <a:stretch>
            <a:fillRect/>
          </a:stretch>
        </p:blipFill>
        <p:spPr>
          <a:xfrm>
            <a:off x="2303492" y="2631043"/>
            <a:ext cx="7867650" cy="857250"/>
          </a:xfrm>
          <a:prstGeom prst="rect">
            <a:avLst/>
          </a:prstGeom>
        </p:spPr>
      </p:pic>
      <p:sp>
        <p:nvSpPr>
          <p:cNvPr id="6" name="Rectangle 5"/>
          <p:cNvSpPr/>
          <p:nvPr/>
        </p:nvSpPr>
        <p:spPr>
          <a:xfrm>
            <a:off x="4627929" y="875865"/>
            <a:ext cx="3617785" cy="369332"/>
          </a:xfrm>
          <a:prstGeom prst="rect">
            <a:avLst/>
          </a:prstGeom>
        </p:spPr>
        <p:txBody>
          <a:bodyPr wrap="none">
            <a:spAutoFit/>
          </a:bodyPr>
          <a:lstStyle/>
          <a:p>
            <a:pPr algn="ctr"/>
            <a:r>
              <a:rPr lang="en-US" b="1" u="sng" dirty="0">
                <a:latin typeface="Times New Roman" panose="02020603050405020304" pitchFamily="18" charset="0"/>
                <a:cs typeface="Times New Roman" panose="02020603050405020304" pitchFamily="18" charset="0"/>
              </a:rPr>
              <a:t>CERTIFICATIONS/APPROVALS</a:t>
            </a:r>
          </a:p>
        </p:txBody>
      </p:sp>
      <p:sp>
        <p:nvSpPr>
          <p:cNvPr id="7" name="Rectangle 6"/>
          <p:cNvSpPr/>
          <p:nvPr/>
        </p:nvSpPr>
        <p:spPr>
          <a:xfrm>
            <a:off x="1152698" y="1453372"/>
            <a:ext cx="8722822" cy="969496"/>
          </a:xfrm>
          <a:prstGeom prst="rect">
            <a:avLst/>
          </a:prstGeom>
        </p:spPr>
        <p:txBody>
          <a:bodyPr wrap="square">
            <a:spAutoFit/>
          </a:bodyPr>
          <a:lstStyle/>
          <a:p>
            <a:r>
              <a:rPr lang="en-US" sz="2100" b="1" dirty="0">
                <a:latin typeface="Times New Roman" panose="02020603050405020304" pitchFamily="18" charset="0"/>
                <a:cs typeface="Times New Roman" panose="02020603050405020304" pitchFamily="18" charset="0"/>
              </a:rPr>
              <a:t>PI Certification Inbox</a:t>
            </a: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To be Certified:  Lists items awaiting Principal Investigator (PI) /Lead PI certification</a:t>
            </a: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Previously Reviewed:  List of items already addressed</a:t>
            </a:r>
          </a:p>
        </p:txBody>
      </p:sp>
      <p:sp>
        <p:nvSpPr>
          <p:cNvPr id="8" name="Right Arrow 7"/>
          <p:cNvSpPr/>
          <p:nvPr/>
        </p:nvSpPr>
        <p:spPr>
          <a:xfrm>
            <a:off x="1880791" y="2880800"/>
            <a:ext cx="712400" cy="239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4"/>
          <a:stretch>
            <a:fillRect/>
          </a:stretch>
        </p:blipFill>
        <p:spPr>
          <a:xfrm>
            <a:off x="789329" y="3946225"/>
            <a:ext cx="4724780" cy="1507299"/>
          </a:xfrm>
          <a:prstGeom prst="rect">
            <a:avLst/>
          </a:prstGeom>
        </p:spPr>
      </p:pic>
      <p:pic>
        <p:nvPicPr>
          <p:cNvPr id="10" name="Picture 9"/>
          <p:cNvPicPr>
            <a:picLocks noChangeAspect="1"/>
          </p:cNvPicPr>
          <p:nvPr/>
        </p:nvPicPr>
        <p:blipFill>
          <a:blip r:embed="rId5"/>
          <a:stretch>
            <a:fillRect/>
          </a:stretch>
        </p:blipFill>
        <p:spPr>
          <a:xfrm>
            <a:off x="5818908" y="3946224"/>
            <a:ext cx="4563687" cy="1507299"/>
          </a:xfrm>
          <a:prstGeom prst="rect">
            <a:avLst/>
          </a:prstGeom>
        </p:spPr>
      </p:pic>
    </p:spTree>
    <p:extLst>
      <p:ext uri="{BB962C8B-B14F-4D97-AF65-F5344CB8AC3E}">
        <p14:creationId xmlns:p14="http://schemas.microsoft.com/office/powerpoint/2010/main" val="1897790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5" name="Picture 4"/>
          <p:cNvPicPr>
            <a:picLocks noChangeAspect="1"/>
          </p:cNvPicPr>
          <p:nvPr/>
        </p:nvPicPr>
        <p:blipFill>
          <a:blip r:embed="rId3"/>
          <a:stretch>
            <a:fillRect/>
          </a:stretch>
        </p:blipFill>
        <p:spPr>
          <a:xfrm>
            <a:off x="1747787" y="2399463"/>
            <a:ext cx="7867650" cy="857250"/>
          </a:xfrm>
          <a:prstGeom prst="rect">
            <a:avLst/>
          </a:prstGeom>
        </p:spPr>
      </p:pic>
      <p:sp>
        <p:nvSpPr>
          <p:cNvPr id="6" name="Rectangle 5"/>
          <p:cNvSpPr/>
          <p:nvPr/>
        </p:nvSpPr>
        <p:spPr>
          <a:xfrm>
            <a:off x="911629" y="964797"/>
            <a:ext cx="9936480" cy="1687450"/>
          </a:xfrm>
          <a:prstGeom prst="rect">
            <a:avLst/>
          </a:prstGeom>
        </p:spPr>
        <p:txBody>
          <a:bodyPr wrap="square">
            <a:spAutoFit/>
          </a:bodyPr>
          <a:lstStyle/>
          <a:p>
            <a:pPr>
              <a:lnSpc>
                <a:spcPct val="107000"/>
              </a:lnSpc>
              <a:spcAft>
                <a:spcPts val="800"/>
              </a:spcAft>
            </a:pPr>
            <a:r>
              <a:rPr lang="en-US" sz="2100" b="1" dirty="0">
                <a:latin typeface="Times New Roman" panose="02020603050405020304" pitchFamily="18" charset="0"/>
                <a:ea typeface="Calibri" panose="020F0502020204030204" pitchFamily="34" charset="0"/>
                <a:cs typeface="Times New Roman" panose="02020603050405020304" pitchFamily="18" charset="0"/>
              </a:rPr>
              <a:t>Unit Approvals Inbox</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would be applicable to Chairs, Deans and individuals with award data access, which can be requested from the UAS Office of Sponsored Programs, Pre-Award Department.</a:t>
            </a: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To be Authorized:  Lists items awaiting approval</a:t>
            </a: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Previously Reviewed:  List of items already addressed</a:t>
            </a:r>
          </a:p>
          <a:p>
            <a:pPr>
              <a:lnSpc>
                <a:spcPct val="107000"/>
              </a:lnSpc>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ight Arrow 6"/>
          <p:cNvSpPr/>
          <p:nvPr/>
        </p:nvSpPr>
        <p:spPr>
          <a:xfrm>
            <a:off x="1284178" y="2975716"/>
            <a:ext cx="712400" cy="239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4"/>
          <a:stretch>
            <a:fillRect/>
          </a:stretch>
        </p:blipFill>
        <p:spPr>
          <a:xfrm>
            <a:off x="911629" y="3412165"/>
            <a:ext cx="8334904" cy="1605492"/>
          </a:xfrm>
          <a:prstGeom prst="rect">
            <a:avLst/>
          </a:prstGeom>
        </p:spPr>
      </p:pic>
      <p:pic>
        <p:nvPicPr>
          <p:cNvPr id="9" name="Picture 8"/>
          <p:cNvPicPr>
            <a:picLocks noChangeAspect="1"/>
          </p:cNvPicPr>
          <p:nvPr/>
        </p:nvPicPr>
        <p:blipFill>
          <a:blip r:embed="rId5"/>
          <a:stretch>
            <a:fillRect/>
          </a:stretch>
        </p:blipFill>
        <p:spPr>
          <a:xfrm>
            <a:off x="2941320" y="5084159"/>
            <a:ext cx="8334904" cy="1605492"/>
          </a:xfrm>
          <a:prstGeom prst="rect">
            <a:avLst/>
          </a:prstGeom>
        </p:spPr>
      </p:pic>
    </p:spTree>
    <p:extLst>
      <p:ext uri="{BB962C8B-B14F-4D97-AF65-F5344CB8AC3E}">
        <p14:creationId xmlns:p14="http://schemas.microsoft.com/office/powerpoint/2010/main" val="1106961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797526" y="2626819"/>
            <a:ext cx="1845425" cy="18620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SP (Sponsored Projects)</a:t>
            </a:r>
          </a:p>
        </p:txBody>
      </p:sp>
      <p:sp>
        <p:nvSpPr>
          <p:cNvPr id="6" name="TextBox 5"/>
          <p:cNvSpPr txBox="1"/>
          <p:nvPr/>
        </p:nvSpPr>
        <p:spPr>
          <a:xfrm>
            <a:off x="3460170" y="764771"/>
            <a:ext cx="4867104"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Cayuse Suite at</a:t>
            </a:r>
          </a:p>
          <a:p>
            <a:pPr algn="ctr"/>
            <a:r>
              <a:rPr lang="en-US" dirty="0">
                <a:latin typeface="Times New Roman" panose="02020603050405020304" pitchFamily="18" charset="0"/>
                <a:cs typeface="Times New Roman" panose="02020603050405020304" pitchFamily="18" charset="0"/>
              </a:rPr>
              <a:t>Cal State LA University Auxiliary Services, Inc.</a:t>
            </a:r>
          </a:p>
        </p:txBody>
      </p:sp>
      <p:sp>
        <p:nvSpPr>
          <p:cNvPr id="7" name="TextBox 6"/>
          <p:cNvSpPr txBox="1"/>
          <p:nvPr/>
        </p:nvSpPr>
        <p:spPr>
          <a:xfrm>
            <a:off x="4796442" y="1551516"/>
            <a:ext cx="2194560"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Sponsored Projects</a:t>
            </a:r>
          </a:p>
        </p:txBody>
      </p:sp>
      <p:sp>
        <p:nvSpPr>
          <p:cNvPr id="9" name="Oval 8"/>
          <p:cNvSpPr/>
          <p:nvPr/>
        </p:nvSpPr>
        <p:spPr>
          <a:xfrm>
            <a:off x="6991001" y="4106486"/>
            <a:ext cx="1562795" cy="11826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Other Proposal Systems</a:t>
            </a:r>
          </a:p>
        </p:txBody>
      </p:sp>
      <p:cxnSp>
        <p:nvCxnSpPr>
          <p:cNvPr id="17" name="Straight Arrow Connector 16"/>
          <p:cNvCxnSpPr>
            <a:stCxn id="5" idx="6"/>
            <a:endCxn id="9" idx="2"/>
          </p:cNvCxnSpPr>
          <p:nvPr/>
        </p:nvCxnSpPr>
        <p:spPr>
          <a:xfrm>
            <a:off x="5642951" y="3557845"/>
            <a:ext cx="1348050" cy="113995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5" name="Picture 24"/>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26" name="TextBox 25"/>
          <p:cNvSpPr txBox="1"/>
          <p:nvPr/>
        </p:nvSpPr>
        <p:spPr>
          <a:xfrm>
            <a:off x="3901769" y="4524114"/>
            <a:ext cx="1741182" cy="1015663"/>
          </a:xfrm>
          <a:prstGeom prst="rect">
            <a:avLst/>
          </a:prstGeom>
          <a:noFill/>
        </p:spPr>
        <p:txBody>
          <a:bodyPr wrap="none" rtlCol="0">
            <a:spAutoFit/>
          </a:bodyPr>
          <a:lstStyle/>
          <a:p>
            <a:r>
              <a:rPr lang="en-US" sz="1500" dirty="0">
                <a:latin typeface="Times New Roman" panose="02020603050405020304" pitchFamily="18" charset="0"/>
                <a:cs typeface="Times New Roman" panose="02020603050405020304" pitchFamily="18" charset="0"/>
              </a:rPr>
              <a:t>Routing/Approval</a:t>
            </a:r>
          </a:p>
          <a:p>
            <a:r>
              <a:rPr lang="en-US" sz="1500" dirty="0">
                <a:latin typeface="Times New Roman" panose="02020603050405020304" pitchFamily="18" charset="0"/>
                <a:cs typeface="Times New Roman" panose="02020603050405020304" pitchFamily="18" charset="0"/>
              </a:rPr>
              <a:t>Proposal Files</a:t>
            </a:r>
          </a:p>
          <a:p>
            <a:r>
              <a:rPr lang="en-US" sz="1500" dirty="0">
                <a:latin typeface="Times New Roman" panose="02020603050405020304" pitchFamily="18" charset="0"/>
                <a:cs typeface="Times New Roman" panose="02020603050405020304" pitchFamily="18" charset="0"/>
              </a:rPr>
              <a:t>Award Management</a:t>
            </a:r>
          </a:p>
          <a:p>
            <a:r>
              <a:rPr lang="en-US" sz="1500" dirty="0">
                <a:latin typeface="Times New Roman" panose="02020603050405020304" pitchFamily="18" charset="0"/>
                <a:cs typeface="Times New Roman" panose="02020603050405020304" pitchFamily="18" charset="0"/>
              </a:rPr>
              <a:t>(non-Financial)</a:t>
            </a:r>
          </a:p>
        </p:txBody>
      </p:sp>
      <p:sp>
        <p:nvSpPr>
          <p:cNvPr id="34" name="TextBox 33"/>
          <p:cNvSpPr txBox="1"/>
          <p:nvPr/>
        </p:nvSpPr>
        <p:spPr>
          <a:xfrm>
            <a:off x="7113883" y="3163832"/>
            <a:ext cx="1556836" cy="553998"/>
          </a:xfrm>
          <a:prstGeom prst="rect">
            <a:avLst/>
          </a:prstGeom>
          <a:noFill/>
        </p:spPr>
        <p:txBody>
          <a:bodyPr wrap="none" rtlCol="0">
            <a:spAutoFit/>
          </a:bodyPr>
          <a:lstStyle/>
          <a:p>
            <a:r>
              <a:rPr lang="en-US" sz="1500" dirty="0">
                <a:latin typeface="Times New Roman" panose="02020603050405020304" pitchFamily="18" charset="0"/>
                <a:cs typeface="Times New Roman" panose="02020603050405020304" pitchFamily="18" charset="0"/>
              </a:rPr>
              <a:t>Federal Proposals</a:t>
            </a:r>
          </a:p>
          <a:p>
            <a:r>
              <a:rPr lang="en-US" sz="1500" dirty="0">
                <a:latin typeface="Times New Roman" panose="02020603050405020304" pitchFamily="18" charset="0"/>
                <a:cs typeface="Times New Roman" panose="02020603050405020304" pitchFamily="18" charset="0"/>
              </a:rPr>
              <a:t>(grants.gov)</a:t>
            </a:r>
          </a:p>
        </p:txBody>
      </p:sp>
      <p:sp>
        <p:nvSpPr>
          <p:cNvPr id="35" name="Rectangle 34"/>
          <p:cNvSpPr/>
          <p:nvPr/>
        </p:nvSpPr>
        <p:spPr>
          <a:xfrm>
            <a:off x="6915911" y="5289103"/>
            <a:ext cx="2406428" cy="553998"/>
          </a:xfrm>
          <a:prstGeom prst="rect">
            <a:avLst/>
          </a:prstGeom>
        </p:spPr>
        <p:txBody>
          <a:bodyPr wrap="none">
            <a:spAutoFit/>
          </a:bodyPr>
          <a:lstStyle/>
          <a:p>
            <a:r>
              <a:rPr lang="en-US" sz="1500" dirty="0">
                <a:latin typeface="Times New Roman" panose="02020603050405020304" pitchFamily="18" charset="0"/>
                <a:cs typeface="Times New Roman" panose="02020603050405020304" pitchFamily="18" charset="0"/>
              </a:rPr>
              <a:t>Other Proposal Systems and </a:t>
            </a:r>
          </a:p>
          <a:p>
            <a:r>
              <a:rPr lang="en-US" sz="1500" dirty="0">
                <a:latin typeface="Times New Roman" panose="02020603050405020304" pitchFamily="18" charset="0"/>
                <a:cs typeface="Times New Roman" panose="02020603050405020304" pitchFamily="18" charset="0"/>
              </a:rPr>
              <a:t>Non-Federal Proposals</a:t>
            </a:r>
          </a:p>
        </p:txBody>
      </p:sp>
      <p:sp>
        <p:nvSpPr>
          <p:cNvPr id="43" name="Oval 42"/>
          <p:cNvSpPr/>
          <p:nvPr/>
        </p:nvSpPr>
        <p:spPr>
          <a:xfrm>
            <a:off x="6991000" y="2000267"/>
            <a:ext cx="1562795" cy="11826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424</a:t>
            </a:r>
          </a:p>
        </p:txBody>
      </p:sp>
      <p:cxnSp>
        <p:nvCxnSpPr>
          <p:cNvPr id="45" name="Straight Arrow Connector 44"/>
          <p:cNvCxnSpPr>
            <a:stCxn id="5" idx="6"/>
            <a:endCxn id="43" idx="2"/>
          </p:cNvCxnSpPr>
          <p:nvPr/>
        </p:nvCxnSpPr>
        <p:spPr>
          <a:xfrm flipV="1">
            <a:off x="5642951" y="2591576"/>
            <a:ext cx="1348049" cy="96626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rot="5400000">
            <a:off x="8076417" y="3556247"/>
            <a:ext cx="1803699" cy="323165"/>
          </a:xfrm>
          <a:prstGeom prst="rect">
            <a:avLst/>
          </a:prstGeom>
          <a:noFill/>
        </p:spPr>
        <p:txBody>
          <a:bodyPr wrap="none" rtlCol="0">
            <a:spAutoFit/>
          </a:bodyPr>
          <a:lstStyle/>
          <a:p>
            <a:r>
              <a:rPr lang="en-US" sz="1500" dirty="0">
                <a:latin typeface="Times New Roman" panose="02020603050405020304" pitchFamily="18" charset="0"/>
                <a:cs typeface="Times New Roman" panose="02020603050405020304" pitchFamily="18" charset="0"/>
              </a:rPr>
              <a:t>Proposal Submission</a:t>
            </a:r>
          </a:p>
        </p:txBody>
      </p:sp>
    </p:spTree>
    <p:extLst>
      <p:ext uri="{BB962C8B-B14F-4D97-AF65-F5344CB8AC3E}">
        <p14:creationId xmlns:p14="http://schemas.microsoft.com/office/powerpoint/2010/main" val="1194763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Rectangle 4"/>
          <p:cNvSpPr/>
          <p:nvPr/>
        </p:nvSpPr>
        <p:spPr>
          <a:xfrm>
            <a:off x="5317143" y="875865"/>
            <a:ext cx="1574342" cy="369332"/>
          </a:xfrm>
          <a:prstGeom prst="rect">
            <a:avLst/>
          </a:prstGeom>
        </p:spPr>
        <p:txBody>
          <a:bodyPr wrap="none">
            <a:spAutoFit/>
          </a:bodyPr>
          <a:lstStyle/>
          <a:p>
            <a:pPr algn="ctr"/>
            <a:r>
              <a:rPr lang="en-US" b="1" u="sng" dirty="0">
                <a:latin typeface="Times New Roman" panose="02020603050405020304" pitchFamily="18" charset="0"/>
                <a:cs typeface="Times New Roman" panose="02020603050405020304" pitchFamily="18" charset="0"/>
              </a:rPr>
              <a:t>REPORTING</a:t>
            </a:r>
          </a:p>
        </p:txBody>
      </p:sp>
      <p:pic>
        <p:nvPicPr>
          <p:cNvPr id="7" name="Picture 6"/>
          <p:cNvPicPr>
            <a:picLocks noChangeAspect="1"/>
          </p:cNvPicPr>
          <p:nvPr/>
        </p:nvPicPr>
        <p:blipFill>
          <a:blip r:embed="rId3"/>
          <a:stretch>
            <a:fillRect/>
          </a:stretch>
        </p:blipFill>
        <p:spPr>
          <a:xfrm>
            <a:off x="1049943" y="1174539"/>
            <a:ext cx="1821873" cy="3073025"/>
          </a:xfrm>
          <a:prstGeom prst="rect">
            <a:avLst/>
          </a:prstGeom>
        </p:spPr>
      </p:pic>
      <p:sp>
        <p:nvSpPr>
          <p:cNvPr id="8" name="Left Arrow 7"/>
          <p:cNvSpPr/>
          <p:nvPr/>
        </p:nvSpPr>
        <p:spPr>
          <a:xfrm>
            <a:off x="2871816" y="1612668"/>
            <a:ext cx="462396" cy="216132"/>
          </a:xfrm>
          <a:prstGeom prst="leftArrow">
            <a:avLst>
              <a:gd name="adj1" fmla="val 3461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57663" y="1326057"/>
            <a:ext cx="8064271" cy="3139321"/>
          </a:xfrm>
          <a:prstGeom prst="rect">
            <a:avLst/>
          </a:prstGeom>
        </p:spPr>
        <p:txBody>
          <a:bodyPr wrap="square">
            <a:spAutoFit/>
          </a:bodyPr>
          <a:lstStyle/>
          <a:p>
            <a:pPr lvl="1"/>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Menu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742950" lvl="1" indent="-285750">
              <a:buFont typeface="Arial" panose="020B0604020202020204" pitchFamily="34" charset="0"/>
              <a:buChar char="•"/>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Reporting</a:t>
            </a:r>
          </a:p>
          <a:p>
            <a:pPr marL="1200150" lvl="2" indent="-285750">
              <a:buFont typeface="Arial" panose="020B0604020202020204" pitchFamily="34" charset="0"/>
              <a:buChar char="•"/>
            </a:pPr>
            <a:r>
              <a:rPr lang="en-US" dirty="0">
                <a:effectLst/>
                <a:latin typeface="Times New Roman" panose="02020603050405020304" pitchFamily="18" charset="0"/>
                <a:cs typeface="Times New Roman" panose="02020603050405020304" pitchFamily="18" charset="0"/>
              </a:rPr>
              <a:t>The Reporting page is divided into three major categories: Proposals, Awards, and Projects. You can view reports on proposal activity, funding rates, awards by unit, PI, sponsor, and other categories. Reports can be exported to Excel to further customize the data. All users in Cayuse SP can run reports, but the ability to see record data in the report format is limited to those users with access to that record, usually the research team and unit personnel. For more information on reporting, contact UAS.</a:t>
            </a: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a:solidFill>
                <a:srgbClr val="000000"/>
              </a:solidFill>
              <a:latin typeface="Times New Roman" panose="02020603050405020304" pitchFamily="18" charset="0"/>
              <a:ea typeface="Calibri" panose="020F0502020204030204" pitchFamily="34" charset="0"/>
            </a:endParaRPr>
          </a:p>
        </p:txBody>
      </p:sp>
      <p:pic>
        <p:nvPicPr>
          <p:cNvPr id="10" name="Picture 9"/>
          <p:cNvPicPr>
            <a:picLocks noChangeAspect="1"/>
          </p:cNvPicPr>
          <p:nvPr/>
        </p:nvPicPr>
        <p:blipFill>
          <a:blip r:embed="rId4"/>
          <a:stretch>
            <a:fillRect/>
          </a:stretch>
        </p:blipFill>
        <p:spPr>
          <a:xfrm>
            <a:off x="654628" y="4360272"/>
            <a:ext cx="10899371" cy="2193348"/>
          </a:xfrm>
          <a:prstGeom prst="rect">
            <a:avLst/>
          </a:prstGeom>
        </p:spPr>
      </p:pic>
    </p:spTree>
    <p:extLst>
      <p:ext uri="{BB962C8B-B14F-4D97-AF65-F5344CB8AC3E}">
        <p14:creationId xmlns:p14="http://schemas.microsoft.com/office/powerpoint/2010/main" val="2482057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TextBox 4"/>
          <p:cNvSpPr txBox="1"/>
          <p:nvPr/>
        </p:nvSpPr>
        <p:spPr>
          <a:xfrm>
            <a:off x="832133" y="2690336"/>
            <a:ext cx="10216341" cy="1477328"/>
          </a:xfrm>
          <a:prstGeom prst="rect">
            <a:avLst/>
          </a:prstGeom>
          <a:noFill/>
          <a:ln w="41275" cap="rnd" cmpd="sng">
            <a:solidFill>
              <a:schemeClr val="tx1"/>
            </a:solidFill>
          </a:ln>
        </p:spPr>
        <p:txBody>
          <a:bodyPr wrap="square" rtlCol="0">
            <a:spAutoFit/>
          </a:bodyPr>
          <a:lstStyle/>
          <a:p>
            <a:r>
              <a:rPr lang="en-US" b="1" dirty="0"/>
              <a:t>Please remember to contact the UAS Office of Sponsored Programs, Pre-Award Department at any time if you need assistance.  </a:t>
            </a:r>
          </a:p>
          <a:p>
            <a:endParaRPr lang="en-US" b="1" dirty="0"/>
          </a:p>
          <a:p>
            <a:r>
              <a:rPr lang="en-US" b="1" dirty="0"/>
              <a:t>Rowynn Spencer, Senior Pre-Award Grant &amp; Contract Analyst, ext. 3-3824, </a:t>
            </a:r>
            <a:r>
              <a:rPr lang="en-US" u="sng" dirty="0">
                <a:hlinkClick r:id="rId3"/>
              </a:rPr>
              <a:t>rspencer@calstatela.edu</a:t>
            </a:r>
            <a:endParaRPr lang="en-US" b="1" dirty="0">
              <a:solidFill>
                <a:srgbClr val="C00000"/>
              </a:solidFill>
            </a:endParaRPr>
          </a:p>
          <a:p>
            <a:pPr algn="ctr"/>
            <a:r>
              <a:rPr lang="en-US" b="1" dirty="0"/>
              <a:t>Ernesto Argumaniz, Corporate Contracts Manager, ext. 3-6027, </a:t>
            </a:r>
            <a:r>
              <a:rPr lang="en-US" u="sng" dirty="0">
                <a:hlinkClick r:id="rId4"/>
              </a:rPr>
              <a:t>eargumaniz@calstatela.edu</a:t>
            </a:r>
            <a:endParaRPr lang="en-US" b="1" dirty="0"/>
          </a:p>
        </p:txBody>
      </p:sp>
    </p:spTree>
    <p:extLst>
      <p:ext uri="{BB962C8B-B14F-4D97-AF65-F5344CB8AC3E}">
        <p14:creationId xmlns:p14="http://schemas.microsoft.com/office/powerpoint/2010/main" val="1985986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TextBox 4"/>
          <p:cNvSpPr txBox="1"/>
          <p:nvPr/>
        </p:nvSpPr>
        <p:spPr>
          <a:xfrm>
            <a:off x="1860142" y="2468881"/>
            <a:ext cx="7537000" cy="1015663"/>
          </a:xfrm>
          <a:prstGeom prst="rect">
            <a:avLst/>
          </a:prstGeom>
          <a:noFill/>
        </p:spPr>
        <p:txBody>
          <a:bodyPr wrap="none" rtlCol="0">
            <a:spAutoFit/>
          </a:bodyPr>
          <a:lstStyle/>
          <a:p>
            <a:pPr algn="ctr"/>
            <a:r>
              <a:rPr lang="en-US" sz="2000" b="1" dirty="0">
                <a:latin typeface="Times New Roman" panose="02020603050405020304" pitchFamily="18" charset="0"/>
                <a:cs typeface="Times New Roman" panose="02020603050405020304" pitchFamily="18" charset="0"/>
              </a:rPr>
              <a:t>Beginning June 1, 2020</a:t>
            </a:r>
          </a:p>
          <a:p>
            <a:pPr algn="ctr"/>
            <a:endParaRPr lang="en-US" sz="2000" b="1"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All proposals are to be routed and/or submitted through Cayuse SP</a:t>
            </a:r>
          </a:p>
        </p:txBody>
      </p:sp>
    </p:spTree>
    <p:extLst>
      <p:ext uri="{BB962C8B-B14F-4D97-AF65-F5344CB8AC3E}">
        <p14:creationId xmlns:p14="http://schemas.microsoft.com/office/powerpoint/2010/main" val="93069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1320" y="1053474"/>
            <a:ext cx="5595330" cy="1077218"/>
          </a:xfrm>
          <a:prstGeom prst="rect">
            <a:avLst/>
          </a:prstGeom>
          <a:ln w="12700">
            <a:solidFill>
              <a:schemeClr val="tx1"/>
            </a:solidFill>
          </a:ln>
        </p:spPr>
        <p:txBody>
          <a:bodyPr wrap="square">
            <a:spAutoFit/>
          </a:bodyPr>
          <a:lstStyle/>
          <a:p>
            <a:pPr>
              <a:spcAft>
                <a:spcPts val="1200"/>
              </a:spcAft>
            </a:pPr>
            <a:r>
              <a:rPr lang="en-US" b="1" dirty="0">
                <a:latin typeface="Times New Roman" panose="02020603050405020304" pitchFamily="18" charset="0"/>
                <a:cs typeface="Times New Roman" panose="02020603050405020304" pitchFamily="18" charset="0"/>
              </a:rPr>
              <a:t>Cayuse Login:   </a:t>
            </a:r>
            <a:r>
              <a:rPr lang="en-US" b="1" u="sng" dirty="0">
                <a:latin typeface="Times New Roman" panose="02020603050405020304" pitchFamily="18" charset="0"/>
                <a:cs typeface="Times New Roman" panose="02020603050405020304" pitchFamily="18" charset="0"/>
                <a:hlinkClick r:id="rId2"/>
              </a:rPr>
              <a:t>https://uascalstatela.cayuse424.com/</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Username:</a:t>
            </a:r>
            <a:r>
              <a:rPr lang="en-US" dirty="0">
                <a:latin typeface="Times New Roman" panose="02020603050405020304" pitchFamily="18" charset="0"/>
                <a:cs typeface="Times New Roman" panose="02020603050405020304" pitchFamily="18" charset="0"/>
              </a:rPr>
              <a:t>   Your Cal State LA ID  (</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LastName123)</a:t>
            </a:r>
          </a:p>
          <a:p>
            <a:r>
              <a:rPr lang="en-US" b="1" dirty="0">
                <a:latin typeface="Times New Roman" panose="02020603050405020304" pitchFamily="18" charset="0"/>
                <a:cs typeface="Times New Roman" panose="02020603050405020304" pitchFamily="18" charset="0"/>
              </a:rPr>
              <a:t>Password:</a:t>
            </a:r>
            <a:r>
              <a:rPr lang="en-US" dirty="0">
                <a:latin typeface="Times New Roman" panose="02020603050405020304" pitchFamily="18" charset="0"/>
                <a:cs typeface="Times New Roman" panose="02020603050405020304" pitchFamily="18" charset="0"/>
              </a:rPr>
              <a:t>    Your single sign-on Cal State LA password</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6" name="Picture 5"/>
          <p:cNvPicPr>
            <a:picLocks noChangeAspect="1"/>
          </p:cNvPicPr>
          <p:nvPr/>
        </p:nvPicPr>
        <p:blipFill>
          <a:blip r:embed="rId4"/>
          <a:stretch>
            <a:fillRect/>
          </a:stretch>
        </p:blipFill>
        <p:spPr>
          <a:xfrm>
            <a:off x="4180348" y="2308301"/>
            <a:ext cx="3117273" cy="3776749"/>
          </a:xfrm>
          <a:prstGeom prst="rect">
            <a:avLst/>
          </a:prstGeom>
        </p:spPr>
      </p:pic>
    </p:spTree>
    <p:extLst>
      <p:ext uri="{BB962C8B-B14F-4D97-AF65-F5344CB8AC3E}">
        <p14:creationId xmlns:p14="http://schemas.microsoft.com/office/powerpoint/2010/main" val="2761888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93799" y="875865"/>
            <a:ext cx="9668933" cy="5560916"/>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Tree>
    <p:extLst>
      <p:ext uri="{BB962C8B-B14F-4D97-AF65-F5344CB8AC3E}">
        <p14:creationId xmlns:p14="http://schemas.microsoft.com/office/powerpoint/2010/main" val="491892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5" name="Picture 4"/>
          <p:cNvPicPr>
            <a:picLocks noChangeAspect="1"/>
          </p:cNvPicPr>
          <p:nvPr/>
        </p:nvPicPr>
        <p:blipFill>
          <a:blip r:embed="rId3"/>
          <a:stretch>
            <a:fillRect/>
          </a:stretch>
        </p:blipFill>
        <p:spPr>
          <a:xfrm>
            <a:off x="3602614" y="1404590"/>
            <a:ext cx="4238625" cy="4314825"/>
          </a:xfrm>
          <a:prstGeom prst="rect">
            <a:avLst/>
          </a:prstGeom>
        </p:spPr>
      </p:pic>
      <p:sp>
        <p:nvSpPr>
          <p:cNvPr id="6" name="Right Arrow 5"/>
          <p:cNvSpPr/>
          <p:nvPr/>
        </p:nvSpPr>
        <p:spPr>
          <a:xfrm>
            <a:off x="3025833" y="3702071"/>
            <a:ext cx="978408" cy="1882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80902" y="3399905"/>
            <a:ext cx="1986121" cy="923330"/>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Click the</a:t>
            </a:r>
          </a:p>
          <a:p>
            <a:r>
              <a:rPr lang="en-US" dirty="0">
                <a:latin typeface="Times New Roman" panose="02020603050405020304" pitchFamily="18" charset="0"/>
                <a:cs typeface="Times New Roman" panose="02020603050405020304" pitchFamily="18" charset="0"/>
              </a:rPr>
              <a:t>Sponsored Projects</a:t>
            </a:r>
          </a:p>
          <a:p>
            <a:r>
              <a:rPr lang="en-US" dirty="0">
                <a:latin typeface="Times New Roman" panose="02020603050405020304" pitchFamily="18" charset="0"/>
                <a:cs typeface="Times New Roman" panose="02020603050405020304" pitchFamily="18" charset="0"/>
              </a:rPr>
              <a:t>link</a:t>
            </a:r>
          </a:p>
        </p:txBody>
      </p:sp>
    </p:spTree>
    <p:extLst>
      <p:ext uri="{BB962C8B-B14F-4D97-AF65-F5344CB8AC3E}">
        <p14:creationId xmlns:p14="http://schemas.microsoft.com/office/powerpoint/2010/main" val="124922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6" name="Picture 5"/>
          <p:cNvPicPr>
            <a:picLocks noChangeAspect="1"/>
          </p:cNvPicPr>
          <p:nvPr/>
        </p:nvPicPr>
        <p:blipFill>
          <a:blip r:embed="rId3"/>
          <a:stretch>
            <a:fillRect/>
          </a:stretch>
        </p:blipFill>
        <p:spPr>
          <a:xfrm>
            <a:off x="525549" y="1346662"/>
            <a:ext cx="11116733" cy="5361709"/>
          </a:xfrm>
          <a:prstGeom prst="rect">
            <a:avLst/>
          </a:prstGeom>
        </p:spPr>
      </p:pic>
      <p:sp>
        <p:nvSpPr>
          <p:cNvPr id="7" name="TextBox 6"/>
          <p:cNvSpPr txBox="1"/>
          <p:nvPr/>
        </p:nvSpPr>
        <p:spPr>
          <a:xfrm>
            <a:off x="3818487" y="814647"/>
            <a:ext cx="4974823"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You have arrived at the Cayuse SP Navigation Page</a:t>
            </a:r>
          </a:p>
        </p:txBody>
      </p:sp>
    </p:spTree>
    <p:extLst>
      <p:ext uri="{BB962C8B-B14F-4D97-AF65-F5344CB8AC3E}">
        <p14:creationId xmlns:p14="http://schemas.microsoft.com/office/powerpoint/2010/main" val="182678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6" name="Rectangle 5"/>
          <p:cNvSpPr/>
          <p:nvPr/>
        </p:nvSpPr>
        <p:spPr>
          <a:xfrm>
            <a:off x="737062" y="1590652"/>
            <a:ext cx="6096000" cy="3693319"/>
          </a:xfrm>
          <a:prstGeom prst="rect">
            <a:avLst/>
          </a:prstGeom>
        </p:spPr>
        <p:txBody>
          <a:bodyPr>
            <a:spAutoFit/>
          </a:bodyPr>
          <a:lstStyle/>
          <a:p>
            <a:r>
              <a:rPr lang="en-US" dirty="0">
                <a:solidFill>
                  <a:srgbClr val="000000"/>
                </a:solidFill>
                <a:latin typeface="Times New Roman" panose="02020603050405020304" pitchFamily="18" charset="0"/>
                <a:ea typeface="Calibri" panose="020F0502020204030204" pitchFamily="34" charset="0"/>
              </a:rPr>
              <a:t>Cayuse SP has multiple Menus and Dashboards for convenient access to project information.</a:t>
            </a:r>
          </a:p>
          <a:p>
            <a:endParaRPr lang="en-US" dirty="0">
              <a:solidFill>
                <a:srgbClr val="000000"/>
              </a:solidFill>
              <a:latin typeface="Times New Roman" panose="02020603050405020304" pitchFamily="18" charset="0"/>
              <a:ea typeface="Calibri" panose="020F0502020204030204" pitchFamily="34" charset="0"/>
            </a:endParaRPr>
          </a:p>
          <a:p>
            <a:endParaRPr lang="en-US" dirty="0">
              <a:solidFill>
                <a:srgbClr val="000000"/>
              </a:solidFill>
              <a:latin typeface="Times New Roman" panose="02020603050405020304" pitchFamily="18" charset="0"/>
              <a:ea typeface="Calibri" panose="020F0502020204030204" pitchFamily="34" charset="0"/>
            </a:endParaRPr>
          </a:p>
          <a:p>
            <a:pPr lvl="1"/>
            <a:r>
              <a:rPr lang="en-US" u="sng" dirty="0">
                <a:solidFill>
                  <a:srgbClr val="000000"/>
                </a:solidFill>
                <a:latin typeface="Times New Roman" panose="02020603050405020304" pitchFamily="18" charset="0"/>
                <a:ea typeface="Calibri" panose="020F0502020204030204" pitchFamily="34" charset="0"/>
              </a:rPr>
              <a:t>Menus</a:t>
            </a:r>
            <a:r>
              <a:rPr lang="en-US" dirty="0">
                <a:solidFill>
                  <a:srgbClr val="000000"/>
                </a:solidFill>
                <a:latin typeface="Times New Roman" panose="02020603050405020304" pitchFamily="18" charset="0"/>
                <a:ea typeface="Calibri" panose="020F0502020204030204" pitchFamily="34" charset="0"/>
              </a:rPr>
              <a:t>:</a:t>
            </a:r>
          </a:p>
          <a:p>
            <a:pPr marL="742950" lvl="1" indent="-285750">
              <a:buFont typeface="Arial" panose="020B0604020202020204" pitchFamily="34" charset="0"/>
              <a:buChar char="•"/>
            </a:pPr>
            <a:r>
              <a:rPr lang="en-US" dirty="0">
                <a:solidFill>
                  <a:srgbClr val="000000"/>
                </a:solidFill>
                <a:latin typeface="Times New Roman" panose="02020603050405020304" pitchFamily="18" charset="0"/>
                <a:ea typeface="Calibri" panose="020F0502020204030204" pitchFamily="34" charset="0"/>
              </a:rPr>
              <a:t>My Dashboard</a:t>
            </a:r>
          </a:p>
          <a:p>
            <a:pPr marL="742950" lvl="1" indent="-285750">
              <a:buFont typeface="Arial" panose="020B0604020202020204" pitchFamily="34" charset="0"/>
              <a:buChar char="•"/>
            </a:pPr>
            <a:r>
              <a:rPr lang="en-US" dirty="0">
                <a:solidFill>
                  <a:srgbClr val="000000"/>
                </a:solidFill>
                <a:latin typeface="Times New Roman" panose="02020603050405020304" pitchFamily="18" charset="0"/>
                <a:ea typeface="Calibri" panose="020F0502020204030204" pitchFamily="34" charset="0"/>
              </a:rPr>
              <a:t>Reporting</a:t>
            </a:r>
          </a:p>
          <a:p>
            <a:pPr marL="742950" lvl="1" indent="-285750">
              <a:buFont typeface="Arial" panose="020B0604020202020204" pitchFamily="34" charset="0"/>
              <a:buChar char="•"/>
            </a:pPr>
            <a:endParaRPr lang="en-US" dirty="0">
              <a:solidFill>
                <a:srgbClr val="000000"/>
              </a:solidFill>
              <a:latin typeface="Times New Roman" panose="02020603050405020304" pitchFamily="18" charset="0"/>
              <a:ea typeface="Calibri" panose="020F0502020204030204" pitchFamily="34" charset="0"/>
            </a:endParaRPr>
          </a:p>
          <a:p>
            <a:pPr lvl="1"/>
            <a:endParaRPr lang="en-US" dirty="0">
              <a:solidFill>
                <a:srgbClr val="000000"/>
              </a:solidFill>
              <a:latin typeface="Times New Roman" panose="02020603050405020304" pitchFamily="18" charset="0"/>
              <a:ea typeface="Calibri" panose="020F0502020204030204" pitchFamily="34" charset="0"/>
            </a:endParaRPr>
          </a:p>
          <a:p>
            <a:pPr lvl="1"/>
            <a:r>
              <a:rPr lang="en-US" u="sng" dirty="0">
                <a:solidFill>
                  <a:srgbClr val="000000"/>
                </a:solidFill>
                <a:latin typeface="Times New Roman" panose="02020603050405020304" pitchFamily="18" charset="0"/>
                <a:ea typeface="Calibri" panose="020F0502020204030204" pitchFamily="34" charset="0"/>
              </a:rPr>
              <a:t>Dashboards</a:t>
            </a:r>
            <a:r>
              <a:rPr lang="en-US" dirty="0">
                <a:solidFill>
                  <a:srgbClr val="000000"/>
                </a:solidFill>
                <a:latin typeface="Times New Roman" panose="02020603050405020304" pitchFamily="18" charset="0"/>
                <a:ea typeface="Calibri" panose="020F0502020204030204" pitchFamily="34" charset="0"/>
              </a:rPr>
              <a:t>:</a:t>
            </a:r>
          </a:p>
          <a:p>
            <a:pPr marL="742950" lvl="1" indent="-285750">
              <a:buFont typeface="Arial" panose="020B0604020202020204" pitchFamily="34" charset="0"/>
              <a:buChar char="•"/>
            </a:pPr>
            <a:r>
              <a:rPr lang="en-US" dirty="0">
                <a:solidFill>
                  <a:srgbClr val="000000"/>
                </a:solidFill>
                <a:latin typeface="Times New Roman" panose="02020603050405020304" pitchFamily="18" charset="0"/>
                <a:ea typeface="Calibri" panose="020F0502020204030204" pitchFamily="34" charset="0"/>
              </a:rPr>
              <a:t>Proposal Dashboard</a:t>
            </a:r>
          </a:p>
          <a:p>
            <a:pPr marL="742950" lvl="1" indent="-285750">
              <a:buFont typeface="Arial" panose="020B0604020202020204" pitchFamily="34" charset="0"/>
              <a:buChar char="•"/>
            </a:pPr>
            <a:r>
              <a:rPr lang="en-US" dirty="0">
                <a:solidFill>
                  <a:srgbClr val="000000"/>
                </a:solidFill>
                <a:latin typeface="Times New Roman" panose="02020603050405020304" pitchFamily="18" charset="0"/>
                <a:ea typeface="Calibri" panose="020F0502020204030204" pitchFamily="34" charset="0"/>
              </a:rPr>
              <a:t>Award Dashboard</a:t>
            </a:r>
          </a:p>
          <a:p>
            <a:pPr marL="742950" lvl="1" indent="-285750">
              <a:buFont typeface="Arial" panose="020B0604020202020204" pitchFamily="34" charset="0"/>
              <a:buChar char="•"/>
            </a:pPr>
            <a:r>
              <a:rPr lang="en-US" dirty="0">
                <a:solidFill>
                  <a:srgbClr val="000000"/>
                </a:solidFill>
                <a:latin typeface="Times New Roman" panose="02020603050405020304" pitchFamily="18" charset="0"/>
                <a:ea typeface="Calibri" panose="020F0502020204030204" pitchFamily="34" charset="0"/>
              </a:rPr>
              <a:t>Certifications/Approvals</a:t>
            </a:r>
          </a:p>
        </p:txBody>
      </p:sp>
      <p:pic>
        <p:nvPicPr>
          <p:cNvPr id="7" name="Picture 6"/>
          <p:cNvPicPr>
            <a:picLocks noChangeAspect="1"/>
          </p:cNvPicPr>
          <p:nvPr/>
        </p:nvPicPr>
        <p:blipFill>
          <a:blip r:embed="rId3"/>
          <a:stretch>
            <a:fillRect/>
          </a:stretch>
        </p:blipFill>
        <p:spPr>
          <a:xfrm>
            <a:off x="7188950" y="1316095"/>
            <a:ext cx="2419350" cy="4791075"/>
          </a:xfrm>
          <a:prstGeom prst="rect">
            <a:avLst/>
          </a:prstGeom>
        </p:spPr>
      </p:pic>
    </p:spTree>
    <p:extLst>
      <p:ext uri="{BB962C8B-B14F-4D97-AF65-F5344CB8AC3E}">
        <p14:creationId xmlns:p14="http://schemas.microsoft.com/office/powerpoint/2010/main" val="1139515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Rectangle 4"/>
          <p:cNvSpPr/>
          <p:nvPr/>
        </p:nvSpPr>
        <p:spPr>
          <a:xfrm>
            <a:off x="4608674" y="875865"/>
            <a:ext cx="3273910" cy="400110"/>
          </a:xfrm>
          <a:prstGeom prst="rect">
            <a:avLst/>
          </a:prstGeom>
        </p:spPr>
        <p:txBody>
          <a:bodyPr wrap="none">
            <a:spAutoFit/>
          </a:bodyPr>
          <a:lstStyle/>
          <a:p>
            <a:pPr algn="ctr"/>
            <a:r>
              <a:rPr lang="en-US" sz="2000" b="1" u="sng" dirty="0">
                <a:latin typeface="Times New Roman" panose="02020603050405020304" pitchFamily="18" charset="0"/>
                <a:cs typeface="Times New Roman" panose="02020603050405020304" pitchFamily="18" charset="0"/>
              </a:rPr>
              <a:t>PROPOSAL DASHBOARD</a:t>
            </a:r>
          </a:p>
        </p:txBody>
      </p:sp>
      <p:sp>
        <p:nvSpPr>
          <p:cNvPr id="6" name="Rectangle 5"/>
          <p:cNvSpPr/>
          <p:nvPr/>
        </p:nvSpPr>
        <p:spPr>
          <a:xfrm>
            <a:off x="911202" y="1841270"/>
            <a:ext cx="2770246" cy="415498"/>
          </a:xfrm>
          <a:prstGeom prst="rect">
            <a:avLst/>
          </a:prstGeom>
        </p:spPr>
        <p:txBody>
          <a:bodyPr wrap="none">
            <a:spAutoFit/>
          </a:bodyPr>
          <a:lstStyle/>
          <a:p>
            <a:pPr marL="342900" indent="-342900">
              <a:buFont typeface="Arial" panose="020B0604020202020204" pitchFamily="34" charset="0"/>
              <a:buChar char="•"/>
            </a:pPr>
            <a:r>
              <a:rPr lang="en-US" sz="2100" b="1" dirty="0">
                <a:latin typeface="Times New Roman" panose="02020603050405020304" pitchFamily="18" charset="0"/>
                <a:ea typeface="Calibri" panose="020F0502020204030204" pitchFamily="34" charset="0"/>
                <a:cs typeface="Times New Roman" panose="02020603050405020304" pitchFamily="18" charset="0"/>
              </a:rPr>
              <a:t>Start New Proposal</a:t>
            </a:r>
            <a:endParaRPr lang="en-US" sz="21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2834639" y="2806675"/>
            <a:ext cx="8632680" cy="1171575"/>
          </a:xfrm>
          <a:prstGeom prst="rect">
            <a:avLst/>
          </a:prstGeom>
        </p:spPr>
      </p:pic>
      <p:sp>
        <p:nvSpPr>
          <p:cNvPr id="8" name="Right Arrow 7"/>
          <p:cNvSpPr/>
          <p:nvPr/>
        </p:nvSpPr>
        <p:spPr>
          <a:xfrm>
            <a:off x="2427316" y="3043664"/>
            <a:ext cx="696884" cy="2259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16676" y="2807910"/>
            <a:ext cx="1180407" cy="923330"/>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Click Start New Proposal</a:t>
            </a:r>
          </a:p>
        </p:txBody>
      </p:sp>
    </p:spTree>
    <p:extLst>
      <p:ext uri="{BB962C8B-B14F-4D97-AF65-F5344CB8AC3E}">
        <p14:creationId xmlns:p14="http://schemas.microsoft.com/office/powerpoint/2010/main" val="890248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695</Words>
  <Application>Microsoft Office PowerPoint</Application>
  <PresentationFormat>Widescreen</PresentationFormat>
  <Paragraphs>84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Cal State LA University Auxiliary Services, Inc.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 State LA University Auxiliary Services, Inc.</dc:title>
  <dc:creator>Argumaniz, Ernesto</dc:creator>
  <cp:lastModifiedBy>Ernesto Argumaniz</cp:lastModifiedBy>
  <cp:revision>45</cp:revision>
  <dcterms:created xsi:type="dcterms:W3CDTF">2020-07-13T18:31:19Z</dcterms:created>
  <dcterms:modified xsi:type="dcterms:W3CDTF">2020-07-15T20:42:52Z</dcterms:modified>
</cp:coreProperties>
</file>